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32" r:id="rId1"/>
  </p:sldMasterIdLst>
  <p:notesMasterIdLst>
    <p:notesMasterId r:id="rId60"/>
  </p:notesMasterIdLst>
  <p:sldIdLst>
    <p:sldId id="256" r:id="rId2"/>
    <p:sldId id="257" r:id="rId3"/>
    <p:sldId id="259" r:id="rId4"/>
    <p:sldId id="258" r:id="rId5"/>
    <p:sldId id="260" r:id="rId6"/>
    <p:sldId id="291" r:id="rId7"/>
    <p:sldId id="261" r:id="rId8"/>
    <p:sldId id="262" r:id="rId9"/>
    <p:sldId id="263" r:id="rId10"/>
    <p:sldId id="265" r:id="rId11"/>
    <p:sldId id="266" r:id="rId12"/>
    <p:sldId id="268" r:id="rId13"/>
    <p:sldId id="269" r:id="rId14"/>
    <p:sldId id="267" r:id="rId15"/>
    <p:sldId id="276" r:id="rId16"/>
    <p:sldId id="271" r:id="rId17"/>
    <p:sldId id="272" r:id="rId18"/>
    <p:sldId id="284" r:id="rId19"/>
    <p:sldId id="273" r:id="rId20"/>
    <p:sldId id="304" r:id="rId21"/>
    <p:sldId id="274" r:id="rId22"/>
    <p:sldId id="277" r:id="rId23"/>
    <p:sldId id="316" r:id="rId24"/>
    <p:sldId id="278" r:id="rId25"/>
    <p:sldId id="305" r:id="rId26"/>
    <p:sldId id="279" r:id="rId27"/>
    <p:sldId id="280" r:id="rId28"/>
    <p:sldId id="281" r:id="rId29"/>
    <p:sldId id="307" r:id="rId30"/>
    <p:sldId id="287" r:id="rId31"/>
    <p:sldId id="290" r:id="rId32"/>
    <p:sldId id="282" r:id="rId33"/>
    <p:sldId id="289" r:id="rId34"/>
    <p:sldId id="286" r:id="rId35"/>
    <p:sldId id="317" r:id="rId36"/>
    <p:sldId id="288" r:id="rId37"/>
    <p:sldId id="283" r:id="rId38"/>
    <p:sldId id="331" r:id="rId39"/>
    <p:sldId id="308" r:id="rId40"/>
    <p:sldId id="309" r:id="rId41"/>
    <p:sldId id="310" r:id="rId42"/>
    <p:sldId id="311" r:id="rId43"/>
    <p:sldId id="312" r:id="rId44"/>
    <p:sldId id="313" r:id="rId45"/>
    <p:sldId id="321" r:id="rId46"/>
    <p:sldId id="322" r:id="rId47"/>
    <p:sldId id="315" r:id="rId48"/>
    <p:sldId id="330" r:id="rId49"/>
    <p:sldId id="324" r:id="rId50"/>
    <p:sldId id="332" r:id="rId51"/>
    <p:sldId id="333" r:id="rId52"/>
    <p:sldId id="325" r:id="rId53"/>
    <p:sldId id="326" r:id="rId54"/>
    <p:sldId id="327" r:id="rId55"/>
    <p:sldId id="328" r:id="rId56"/>
    <p:sldId id="329" r:id="rId57"/>
    <p:sldId id="323" r:id="rId58"/>
    <p:sldId id="285"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427" autoAdjust="0"/>
    <p:restoredTop sz="84452" autoAdjust="0"/>
  </p:normalViewPr>
  <p:slideViewPr>
    <p:cSldViewPr snapToGrid="0">
      <p:cViewPr>
        <p:scale>
          <a:sx n="100" d="100"/>
          <a:sy n="100" d="100"/>
        </p:scale>
        <p:origin x="714" y="396"/>
      </p:cViewPr>
      <p:guideLst>
        <p:guide orient="horz" pos="2160"/>
        <p:guide pos="3840"/>
      </p:guideLst>
    </p:cSldViewPr>
  </p:slideViewPr>
  <p:notesTextViewPr>
    <p:cViewPr>
      <p:scale>
        <a:sx n="1" d="1"/>
        <a:sy n="1" d="1"/>
      </p:scale>
      <p:origin x="0" y="0"/>
    </p:cViewPr>
  </p:notesTextViewPr>
  <p:notesViewPr>
    <p:cSldViewPr snapToGrid="0">
      <p:cViewPr varScale="1">
        <p:scale>
          <a:sx n="87" d="100"/>
          <a:sy n="87" d="100"/>
        </p:scale>
        <p:origin x="3840"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CD6881E-A91D-4699-A679-F61D73F74D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a:extLst>
              <a:ext uri="{FF2B5EF4-FFF2-40B4-BE49-F238E27FC236}">
                <a16:creationId xmlns:a16="http://schemas.microsoft.com/office/drawing/2014/main" id="{C1927EBE-EC11-45A5-9C24-F2AF642B41DE}"/>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6CEF3-E74A-4B35-9518-5E761AED8CC9}" type="datetimeFigureOut">
              <a:rPr lang="x-none" smtClean="0"/>
              <a:t>23/08/2020</a:t>
            </a:fld>
            <a:endParaRPr lang="x-none"/>
          </a:p>
        </p:txBody>
      </p:sp>
      <p:sp>
        <p:nvSpPr>
          <p:cNvPr id="4" name="Slide Image Placeholder 3">
            <a:extLst>
              <a:ext uri="{FF2B5EF4-FFF2-40B4-BE49-F238E27FC236}">
                <a16:creationId xmlns:a16="http://schemas.microsoft.com/office/drawing/2014/main" id="{EB6AF0AA-4BD4-4A10-AC9A-28C56223D876}"/>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a:extLst>
              <a:ext uri="{FF2B5EF4-FFF2-40B4-BE49-F238E27FC236}">
                <a16:creationId xmlns:a16="http://schemas.microsoft.com/office/drawing/2014/main" id="{B413DCF3-5A01-4887-B448-D108ECDA69FA}"/>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6" name="Footer Placeholder 5">
            <a:extLst>
              <a:ext uri="{FF2B5EF4-FFF2-40B4-BE49-F238E27FC236}">
                <a16:creationId xmlns:a16="http://schemas.microsoft.com/office/drawing/2014/main" id="{ED517A5C-B4E4-4190-A07E-8A141C972D0E}"/>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a:extLst>
              <a:ext uri="{FF2B5EF4-FFF2-40B4-BE49-F238E27FC236}">
                <a16:creationId xmlns:a16="http://schemas.microsoft.com/office/drawing/2014/main" id="{DBAECA81-1608-4D46-80A0-2B2957E5103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D1A362-FF9D-48F4-8974-74F97C6D1C69}" type="slidenum">
              <a:rPr lang="x-none" smtClean="0"/>
              <a:t>‹#›</a:t>
            </a:fld>
            <a:endParaRPr lang="x-none"/>
          </a:p>
        </p:txBody>
      </p:sp>
    </p:spTree>
    <p:extLst>
      <p:ext uri="{BB962C8B-B14F-4D97-AF65-F5344CB8AC3E}">
        <p14:creationId xmlns:p14="http://schemas.microsoft.com/office/powerpoint/2010/main" val="1617270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1</a:t>
            </a:fld>
            <a:endParaRPr lang="x-none"/>
          </a:p>
        </p:txBody>
      </p:sp>
    </p:spTree>
    <p:extLst>
      <p:ext uri="{BB962C8B-B14F-4D97-AF65-F5344CB8AC3E}">
        <p14:creationId xmlns:p14="http://schemas.microsoft.com/office/powerpoint/2010/main" val="3343052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אסף</a:t>
            </a:r>
          </a:p>
          <a:p>
            <a:pPr algn="r"/>
            <a:r>
              <a:rPr lang="he-IL" dirty="0"/>
              <a:t>מה זה עיבוד מקדים ולמה עושים אותו:</a:t>
            </a:r>
          </a:p>
          <a:p>
            <a:pPr algn="r"/>
            <a:r>
              <a:rPr lang="he-IL" dirty="0"/>
              <a:t>מיצר נורמה בנתונים, מכיל את המידע הרצוי בצורה קומפקטית יותר, זונח מידע לא רלוונטי לסיווג</a:t>
            </a:r>
          </a:p>
          <a:p>
            <a:pPr algn="r"/>
            <a:r>
              <a:rPr lang="he-IL" dirty="0"/>
              <a:t>להסביר שבחקר שלנו התרחשו שני תהלכים מקבילים, הראשון אמ אפ סי סי, מטרטו מיצוי של מספר מסוים של מקדים שמתארים את רמות האנריה באות בטווחי תדרים מסוים, וההליך השני התבצע על ידי הצוות הביולוגי וכולל תכונות אמפיריות הכוללת לא רק מידע תידרי</a:t>
            </a:r>
          </a:p>
          <a:p>
            <a:pPr algn="r"/>
            <a:r>
              <a:rPr lang="he-IL" dirty="0"/>
              <a:t>אמונה השילוב של שניהם יפסק מספיק מידי על מנת לסווג את האותות</a:t>
            </a:r>
          </a:p>
          <a:p>
            <a:pPr algn="r"/>
            <a:r>
              <a:rPr lang="he-IL" dirty="0"/>
              <a:t>להסביר על איך הבייולגים מיצאו תכונו</a:t>
            </a:r>
          </a:p>
          <a:p>
            <a:pPr algn="r"/>
            <a:r>
              <a:rPr lang="he-IL" dirty="0"/>
              <a:t>למידה מודרכת – למידה עם שימוש בתיוג דוגמאות האימון</a:t>
            </a:r>
          </a:p>
          <a:p>
            <a:pPr algn="r"/>
            <a:r>
              <a:rPr lang="he-IL" dirty="0"/>
              <a:t>למידה לא מודרכת ללא תיוג הדוגמאות</a:t>
            </a:r>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10</a:t>
            </a:fld>
            <a:endParaRPr lang="x-none"/>
          </a:p>
        </p:txBody>
      </p:sp>
    </p:spTree>
    <p:extLst>
      <p:ext uri="{BB962C8B-B14F-4D97-AF65-F5344CB8AC3E}">
        <p14:creationId xmlns:p14="http://schemas.microsoft.com/office/powerpoint/2010/main" val="3990649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a:p>
            <a:r>
              <a:rPr lang="he-IL" dirty="0"/>
              <a:t>להסביר מה זה פילטר בנק –רנן – אמ אפ סי סי אלגוריתם בשלב העיבוד מקדים לאות, שמטרתו היא יצירה של וקטור תכונות אשר כל תכונה מיוחסת לכמות האנרגיה בתווח תדרים מסוים</a:t>
            </a:r>
          </a:p>
          <a:p>
            <a:r>
              <a:rPr lang="he-IL" dirty="0"/>
              <a:t>לדבר על חפיפה בין הפילטרים וזה ההסבר לביצוע של התמרת קוסינוס לתוצאות הפעלת המסננים על האות.</a:t>
            </a:r>
          </a:p>
          <a:p>
            <a:r>
              <a:rPr lang="he-IL" dirty="0"/>
              <a:t>להסביר את הסאקלה לוגריתמית – אסף</a:t>
            </a:r>
          </a:p>
          <a:p>
            <a:r>
              <a:rPr lang="he-IL" dirty="0"/>
              <a:t>ליניאר פילטר רונן</a:t>
            </a:r>
          </a:p>
          <a:p>
            <a:r>
              <a:rPr lang="he-IL" dirty="0"/>
              <a:t>בירד פילטר אסף</a:t>
            </a:r>
          </a:p>
          <a:p>
            <a:endParaRPr lang="he-IL" dirty="0"/>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11</a:t>
            </a:fld>
            <a:endParaRPr lang="x-none"/>
          </a:p>
        </p:txBody>
      </p:sp>
    </p:spTree>
    <p:extLst>
      <p:ext uri="{BB962C8B-B14F-4D97-AF65-F5344CB8AC3E}">
        <p14:creationId xmlns:p14="http://schemas.microsoft.com/office/powerpoint/2010/main" val="2719136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רונן</a:t>
            </a:r>
          </a:p>
          <a:p>
            <a:pPr algn="r" rtl="1"/>
            <a:r>
              <a:rPr lang="he-IL" dirty="0"/>
              <a:t>קבלת אות במישור הזמן</a:t>
            </a:r>
          </a:p>
          <a:p>
            <a:pPr algn="r" rtl="1"/>
            <a:r>
              <a:rPr lang="he-IL" dirty="0"/>
              <a:t>הפעלת </a:t>
            </a:r>
            <a:r>
              <a:rPr lang="en-US" dirty="0"/>
              <a:t>DFT</a:t>
            </a:r>
            <a:r>
              <a:rPr lang="he-IL" dirty="0"/>
              <a:t> לקבלת אות במישור התדר (התוצאה של </a:t>
            </a:r>
            <a:r>
              <a:rPr lang="en-US" dirty="0"/>
              <a:t>DFT </a:t>
            </a:r>
            <a:r>
              <a:rPr lang="he-IL" dirty="0"/>
              <a:t> הוא אמפליטודה קומפלקסיט של התדר באות מספר מרוקב)</a:t>
            </a:r>
          </a:p>
          <a:p>
            <a:pPr algn="r" rtl="1"/>
            <a:r>
              <a:rPr lang="he-IL" dirty="0"/>
              <a:t>לקחחת הערך המוחלת של מקדמי ה</a:t>
            </a:r>
            <a:r>
              <a:rPr lang="en-US" dirty="0"/>
              <a:t>DFT </a:t>
            </a:r>
            <a:r>
              <a:rPr lang="he-IL" dirty="0"/>
              <a:t> לקבת האמפליטודה עבור כל תדר באות</a:t>
            </a:r>
          </a:p>
          <a:p>
            <a:pPr algn="r" rtl="1"/>
            <a:r>
              <a:rPr lang="he-IL" dirty="0"/>
              <a:t>הפעלה של המסננים על האות </a:t>
            </a:r>
          </a:p>
          <a:p>
            <a:pPr algn="r" rtl="1"/>
            <a:endParaRPr lang="he-IL" dirty="0"/>
          </a:p>
          <a:p>
            <a:pPr algn="r" rtl="1"/>
            <a:endParaRPr lang="he-IL" dirty="0"/>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12</a:t>
            </a:fld>
            <a:endParaRPr lang="x-none"/>
          </a:p>
        </p:txBody>
      </p:sp>
    </p:spTree>
    <p:extLst>
      <p:ext uri="{BB962C8B-B14F-4D97-AF65-F5344CB8AC3E}">
        <p14:creationId xmlns:p14="http://schemas.microsoft.com/office/powerpoint/2010/main" val="4270086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להסביר למה משתמשים בסקאלה לוגריתמית רונן</a:t>
            </a:r>
          </a:p>
          <a:p>
            <a:r>
              <a:rPr lang="he-IL" dirty="0"/>
              <a:t>להסביר למה אנחנו חושבים שהבירד פילטר יעבוד אסף</a:t>
            </a:r>
          </a:p>
          <a:p>
            <a:r>
              <a:rPr lang="he-IL" dirty="0"/>
              <a:t>לשאול את יזהר מה זה הנקודה השנייה</a:t>
            </a:r>
          </a:p>
        </p:txBody>
      </p:sp>
      <p:sp>
        <p:nvSpPr>
          <p:cNvPr id="4" name="Slide Number Placeholder 3"/>
          <p:cNvSpPr>
            <a:spLocks noGrp="1"/>
          </p:cNvSpPr>
          <p:nvPr>
            <p:ph type="sldNum" sz="quarter" idx="5"/>
          </p:nvPr>
        </p:nvSpPr>
        <p:spPr/>
        <p:txBody>
          <a:bodyPr/>
          <a:lstStyle/>
          <a:p>
            <a:fld id="{29D1A362-FF9D-48F4-8974-74F97C6D1C69}" type="slidenum">
              <a:rPr lang="x-none" smtClean="0"/>
              <a:t>13</a:t>
            </a:fld>
            <a:endParaRPr lang="x-none"/>
          </a:p>
        </p:txBody>
      </p:sp>
    </p:spTree>
    <p:extLst>
      <p:ext uri="{BB962C8B-B14F-4D97-AF65-F5344CB8AC3E}">
        <p14:creationId xmlns:p14="http://schemas.microsoft.com/office/powerpoint/2010/main" val="1643291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solidFill>
                  <a:srgbClr val="FF0000"/>
                </a:solidFill>
              </a:rPr>
              <a:t>להסביר מה רואים בשקף רונן</a:t>
            </a:r>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14</a:t>
            </a:fld>
            <a:endParaRPr lang="x-none"/>
          </a:p>
        </p:txBody>
      </p:sp>
    </p:spTree>
    <p:extLst>
      <p:ext uri="{BB962C8B-B14F-4D97-AF65-F5344CB8AC3E}">
        <p14:creationId xmlns:p14="http://schemas.microsoft.com/office/powerpoint/2010/main" val="4043187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להסביר מה ראים בשקף אסף</a:t>
            </a:r>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15</a:t>
            </a:fld>
            <a:endParaRPr lang="x-none"/>
          </a:p>
        </p:txBody>
      </p:sp>
    </p:spTree>
    <p:extLst>
      <p:ext uri="{BB962C8B-B14F-4D97-AF65-F5344CB8AC3E}">
        <p14:creationId xmlns:p14="http://schemas.microsoft.com/office/powerpoint/2010/main" val="326759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כמה מילים על הפילטר הליארים, אין צורך להרחיב לא עשינו בזה שימוש יותר מידי</a:t>
            </a:r>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16</a:t>
            </a:fld>
            <a:endParaRPr lang="x-none"/>
          </a:p>
        </p:txBody>
      </p:sp>
    </p:spTree>
    <p:extLst>
      <p:ext uri="{BB962C8B-B14F-4D97-AF65-F5344CB8AC3E}">
        <p14:creationId xmlns:p14="http://schemas.microsoft.com/office/powerpoint/2010/main" val="3651878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להציג שוב את ההבדל בין מילה להברה</a:t>
            </a:r>
          </a:p>
          <a:p>
            <a:pPr algn="r"/>
            <a:r>
              <a:rPr lang="he-IL" dirty="0"/>
              <a:t>הסבר בכמה מילים על כול אחד מהמדדים</a:t>
            </a:r>
          </a:p>
          <a:p>
            <a:pPr algn="r"/>
            <a:endParaRPr lang="he-IL" dirty="0"/>
          </a:p>
          <a:p>
            <a:pPr algn="r"/>
            <a:endParaRPr lang="he-IL" dirty="0"/>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17</a:t>
            </a:fld>
            <a:endParaRPr lang="x-none"/>
          </a:p>
        </p:txBody>
      </p:sp>
    </p:spTree>
    <p:extLst>
      <p:ext uri="{BB962C8B-B14F-4D97-AF65-F5344CB8AC3E}">
        <p14:creationId xmlns:p14="http://schemas.microsoft.com/office/powerpoint/2010/main" val="40215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אסף</a:t>
            </a:r>
          </a:p>
          <a:p>
            <a:pPr algn="r"/>
            <a:r>
              <a:rPr lang="he-IL" dirty="0"/>
              <a:t> להסיף מידע עבור תא אחד מה</a:t>
            </a:r>
            <a:r>
              <a:rPr lang="en-US" dirty="0"/>
              <a:t>MFCC</a:t>
            </a:r>
            <a:endParaRPr lang="he-IL" dirty="0"/>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18</a:t>
            </a:fld>
            <a:endParaRPr lang="x-none"/>
          </a:p>
        </p:txBody>
      </p:sp>
    </p:spTree>
    <p:extLst>
      <p:ext uri="{BB962C8B-B14F-4D97-AF65-F5344CB8AC3E}">
        <p14:creationId xmlns:p14="http://schemas.microsoft.com/office/powerpoint/2010/main" val="2802574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אסף</a:t>
            </a:r>
          </a:p>
          <a:p>
            <a:pPr algn="r"/>
            <a:r>
              <a:rPr lang="he-IL" dirty="0"/>
              <a:t>מטרה- חלוקה של הדוגמאות למחלקות ע"י מציע של מרכזי כובד בנתונים</a:t>
            </a:r>
          </a:p>
          <a:p>
            <a:pPr algn="r"/>
            <a:r>
              <a:rPr lang="he-IL" dirty="0"/>
              <a:t>האופן האיטרטיבי של האלגוריתם</a:t>
            </a:r>
          </a:p>
          <a:p>
            <a:pPr algn="r"/>
            <a:r>
              <a:rPr lang="he-IL" dirty="0"/>
              <a:t>להסביר מטריקות מרחק שונו</a:t>
            </a:r>
          </a:p>
          <a:p>
            <a:pPr algn="r"/>
            <a:endParaRPr lang="he-IL" dirty="0"/>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19</a:t>
            </a:fld>
            <a:endParaRPr lang="x-none"/>
          </a:p>
        </p:txBody>
      </p:sp>
    </p:spTree>
    <p:extLst>
      <p:ext uri="{BB962C8B-B14F-4D97-AF65-F5344CB8AC3E}">
        <p14:creationId xmlns:p14="http://schemas.microsoft.com/office/powerpoint/2010/main" val="1257724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להקריא את הטקסט</a:t>
            </a:r>
          </a:p>
          <a:p>
            <a:pPr algn="r"/>
            <a:r>
              <a:rPr lang="he-IL" dirty="0"/>
              <a:t>להוסיף שבמהלך המחקר הצוות הביולוגי חילק את הדגימות למחלקות שונות, ושנוצר מארגר גדול של קריאות השלדג</a:t>
            </a:r>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2</a:t>
            </a:fld>
            <a:endParaRPr lang="x-none"/>
          </a:p>
        </p:txBody>
      </p:sp>
    </p:spTree>
    <p:extLst>
      <p:ext uri="{BB962C8B-B14F-4D97-AF65-F5344CB8AC3E}">
        <p14:creationId xmlns:p14="http://schemas.microsoft.com/office/powerpoint/2010/main" val="1522061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solidFill>
                  <a:srgbClr val="FF0000"/>
                </a:solidFill>
              </a:rPr>
              <a:t>אסף להסביר את הגרף</a:t>
            </a:r>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20</a:t>
            </a:fld>
            <a:endParaRPr lang="x-none"/>
          </a:p>
        </p:txBody>
      </p:sp>
    </p:spTree>
    <p:extLst>
      <p:ext uri="{BB962C8B-B14F-4D97-AF65-F5344CB8AC3E}">
        <p14:creationId xmlns:p14="http://schemas.microsoft.com/office/powerpoint/2010/main" val="3572968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אסף</a:t>
            </a:r>
          </a:p>
          <a:p>
            <a:r>
              <a:rPr lang="he-IL" dirty="0"/>
              <a:t>האופן שבוא המימוש מחזיר את התוצאה</a:t>
            </a:r>
            <a:endParaRPr lang="en-IL" dirty="0"/>
          </a:p>
        </p:txBody>
      </p:sp>
      <p:sp>
        <p:nvSpPr>
          <p:cNvPr id="4" name="Slide Number Placeholder 3"/>
          <p:cNvSpPr>
            <a:spLocks noGrp="1"/>
          </p:cNvSpPr>
          <p:nvPr>
            <p:ph type="sldNum" sz="quarter" idx="5"/>
          </p:nvPr>
        </p:nvSpPr>
        <p:spPr/>
        <p:txBody>
          <a:bodyPr/>
          <a:lstStyle/>
          <a:p>
            <a:fld id="{29D1A362-FF9D-48F4-8974-74F97C6D1C69}" type="slidenum">
              <a:rPr lang="x-none" smtClean="0"/>
              <a:t>22</a:t>
            </a:fld>
            <a:endParaRPr lang="x-none"/>
          </a:p>
        </p:txBody>
      </p:sp>
    </p:spTree>
    <p:extLst>
      <p:ext uri="{BB962C8B-B14F-4D97-AF65-F5344CB8AC3E}">
        <p14:creationId xmlns:p14="http://schemas.microsoft.com/office/powerpoint/2010/main" val="2714346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29D1A362-FF9D-48F4-8974-74F97C6D1C69}" type="slidenum">
              <a:rPr lang="x-none" smtClean="0"/>
              <a:t>23</a:t>
            </a:fld>
            <a:endParaRPr lang="x-none"/>
          </a:p>
        </p:txBody>
      </p:sp>
    </p:spTree>
    <p:extLst>
      <p:ext uri="{BB962C8B-B14F-4D97-AF65-F5344CB8AC3E}">
        <p14:creationId xmlns:p14="http://schemas.microsoft.com/office/powerpoint/2010/main" val="774945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רונן</a:t>
            </a:r>
          </a:p>
          <a:p>
            <a:r>
              <a:rPr lang="he-IL" dirty="0"/>
              <a:t>להסביר את המטרה</a:t>
            </a:r>
          </a:p>
          <a:p>
            <a:r>
              <a:rPr lang="he-IL" dirty="0"/>
              <a:t>את השוני מ</a:t>
            </a:r>
            <a:r>
              <a:rPr lang="en-US" dirty="0" err="1"/>
              <a:t>kmeans</a:t>
            </a:r>
            <a:endParaRPr lang="en-US" dirty="0"/>
          </a:p>
          <a:p>
            <a:r>
              <a:rPr lang="he-IL" dirty="0"/>
              <a:t>להסביר את האיטרציות</a:t>
            </a:r>
          </a:p>
          <a:p>
            <a:r>
              <a:rPr lang="he-IL" dirty="0"/>
              <a:t>מדוע האלגוריתם פחות רגיש לרעש</a:t>
            </a:r>
            <a:endParaRPr lang="en-IL" dirty="0"/>
          </a:p>
        </p:txBody>
      </p:sp>
      <p:sp>
        <p:nvSpPr>
          <p:cNvPr id="4" name="Slide Number Placeholder 3"/>
          <p:cNvSpPr>
            <a:spLocks noGrp="1"/>
          </p:cNvSpPr>
          <p:nvPr>
            <p:ph type="sldNum" sz="quarter" idx="5"/>
          </p:nvPr>
        </p:nvSpPr>
        <p:spPr/>
        <p:txBody>
          <a:bodyPr/>
          <a:lstStyle/>
          <a:p>
            <a:fld id="{29D1A362-FF9D-48F4-8974-74F97C6D1C69}" type="slidenum">
              <a:rPr lang="x-none" smtClean="0"/>
              <a:t>24</a:t>
            </a:fld>
            <a:endParaRPr lang="x-none"/>
          </a:p>
        </p:txBody>
      </p:sp>
    </p:spTree>
    <p:extLst>
      <p:ext uri="{BB962C8B-B14F-4D97-AF65-F5344CB8AC3E}">
        <p14:creationId xmlns:p14="http://schemas.microsoft.com/office/powerpoint/2010/main" val="3889651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רונן להסביר גרף</a:t>
            </a:r>
            <a:endParaRPr lang="en-IL" dirty="0"/>
          </a:p>
        </p:txBody>
      </p:sp>
      <p:sp>
        <p:nvSpPr>
          <p:cNvPr id="4" name="Slide Number Placeholder 3"/>
          <p:cNvSpPr>
            <a:spLocks noGrp="1"/>
          </p:cNvSpPr>
          <p:nvPr>
            <p:ph type="sldNum" sz="quarter" idx="5"/>
          </p:nvPr>
        </p:nvSpPr>
        <p:spPr/>
        <p:txBody>
          <a:bodyPr/>
          <a:lstStyle/>
          <a:p>
            <a:fld id="{29D1A362-FF9D-48F4-8974-74F97C6D1C69}" type="slidenum">
              <a:rPr lang="x-none" smtClean="0"/>
              <a:t>25</a:t>
            </a:fld>
            <a:endParaRPr lang="x-none"/>
          </a:p>
        </p:txBody>
      </p:sp>
    </p:spTree>
    <p:extLst>
      <p:ext uri="{BB962C8B-B14F-4D97-AF65-F5344CB8AC3E}">
        <p14:creationId xmlns:p14="http://schemas.microsoft.com/office/powerpoint/2010/main" val="3268892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אסף</a:t>
            </a:r>
          </a:p>
          <a:p>
            <a:r>
              <a:rPr lang="he-IL" dirty="0"/>
              <a:t>להסביר למה זה נחוץ</a:t>
            </a:r>
          </a:p>
          <a:p>
            <a:r>
              <a:rPr lang="he-IL" dirty="0"/>
              <a:t>מה המשמעות של ממד איכות</a:t>
            </a:r>
          </a:p>
          <a:p>
            <a:r>
              <a:rPr lang="he-IL" dirty="0"/>
              <a:t>למה בלמידה לא מודרכת יש צורך בזה</a:t>
            </a:r>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26</a:t>
            </a:fld>
            <a:endParaRPr lang="x-none"/>
          </a:p>
        </p:txBody>
      </p:sp>
    </p:spTree>
    <p:extLst>
      <p:ext uri="{BB962C8B-B14F-4D97-AF65-F5344CB8AC3E}">
        <p14:creationId xmlns:p14="http://schemas.microsoft.com/office/powerpoint/2010/main" val="3140631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אסף</a:t>
            </a:r>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27</a:t>
            </a:fld>
            <a:endParaRPr lang="x-none"/>
          </a:p>
        </p:txBody>
      </p:sp>
    </p:spTree>
    <p:extLst>
      <p:ext uri="{BB962C8B-B14F-4D97-AF65-F5344CB8AC3E}">
        <p14:creationId xmlns:p14="http://schemas.microsoft.com/office/powerpoint/2010/main" val="3585824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רונן</a:t>
            </a:r>
          </a:p>
          <a:p>
            <a:endParaRPr lang="he-IL" dirty="0"/>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28</a:t>
            </a:fld>
            <a:endParaRPr lang="x-none"/>
          </a:p>
        </p:txBody>
      </p:sp>
    </p:spTree>
    <p:extLst>
      <p:ext uri="{BB962C8B-B14F-4D97-AF65-F5344CB8AC3E}">
        <p14:creationId xmlns:p14="http://schemas.microsoft.com/office/powerpoint/2010/main" val="1569752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אסף</a:t>
            </a:r>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29</a:t>
            </a:fld>
            <a:endParaRPr lang="x-none"/>
          </a:p>
        </p:txBody>
      </p:sp>
    </p:spTree>
    <p:extLst>
      <p:ext uri="{BB962C8B-B14F-4D97-AF65-F5344CB8AC3E}">
        <p14:creationId xmlns:p14="http://schemas.microsoft.com/office/powerpoint/2010/main" val="37830534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רונן</a:t>
            </a:r>
          </a:p>
          <a:p>
            <a:r>
              <a:rPr lang="he-IL" dirty="0"/>
              <a:t>למה יש צורך בהפחתת מימד</a:t>
            </a:r>
          </a:p>
          <a:p>
            <a:r>
              <a:rPr lang="he-IL" dirty="0"/>
              <a:t>איך נעזרנו</a:t>
            </a:r>
          </a:p>
          <a:p>
            <a:r>
              <a:rPr lang="he-IL" dirty="0"/>
              <a:t>הצגה גרפית למה זה חשוב</a:t>
            </a:r>
          </a:p>
          <a:p>
            <a:r>
              <a:rPr lang="he-IL" dirty="0"/>
              <a:t>הצגה של האלגוריתמים שהשתמשנו בהם</a:t>
            </a:r>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30</a:t>
            </a:fld>
            <a:endParaRPr lang="x-none"/>
          </a:p>
        </p:txBody>
      </p:sp>
    </p:spTree>
    <p:extLst>
      <p:ext uri="{BB962C8B-B14F-4D97-AF65-F5344CB8AC3E}">
        <p14:creationId xmlns:p14="http://schemas.microsoft.com/office/powerpoint/2010/main" val="2983098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רונן</a:t>
            </a:r>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3</a:t>
            </a:fld>
            <a:endParaRPr lang="x-none"/>
          </a:p>
        </p:txBody>
      </p:sp>
    </p:spTree>
    <p:extLst>
      <p:ext uri="{BB962C8B-B14F-4D97-AF65-F5344CB8AC3E}">
        <p14:creationId xmlns:p14="http://schemas.microsoft.com/office/powerpoint/2010/main" val="1475274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אסף</a:t>
            </a:r>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31</a:t>
            </a:fld>
            <a:endParaRPr lang="x-none"/>
          </a:p>
        </p:txBody>
      </p:sp>
    </p:spTree>
    <p:extLst>
      <p:ext uri="{BB962C8B-B14F-4D97-AF65-F5344CB8AC3E}">
        <p14:creationId xmlns:p14="http://schemas.microsoft.com/office/powerpoint/2010/main" val="1772472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אסף</a:t>
            </a:r>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32</a:t>
            </a:fld>
            <a:endParaRPr lang="x-none"/>
          </a:p>
        </p:txBody>
      </p:sp>
    </p:spTree>
    <p:extLst>
      <p:ext uri="{BB962C8B-B14F-4D97-AF65-F5344CB8AC3E}">
        <p14:creationId xmlns:p14="http://schemas.microsoft.com/office/powerpoint/2010/main" val="12759670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אסף</a:t>
            </a:r>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33</a:t>
            </a:fld>
            <a:endParaRPr lang="x-none"/>
          </a:p>
        </p:txBody>
      </p:sp>
    </p:spTree>
    <p:extLst>
      <p:ext uri="{BB962C8B-B14F-4D97-AF65-F5344CB8AC3E}">
        <p14:creationId xmlns:p14="http://schemas.microsoft.com/office/powerpoint/2010/main" val="210144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רונן</a:t>
            </a:r>
          </a:p>
          <a:p>
            <a:r>
              <a:rPr lang="he-IL" dirty="0"/>
              <a:t>להסביר את כלל העדכון כולל פונקצית השיכות בתוכו</a:t>
            </a:r>
          </a:p>
          <a:p>
            <a:r>
              <a:rPr lang="he-IL" dirty="0"/>
              <a:t>מימוש של גרדיאנט דיסנט – להקטין את השגיאה בין נוירון לקלט</a:t>
            </a:r>
            <a:endParaRPr lang="en-IL" dirty="0"/>
          </a:p>
        </p:txBody>
      </p:sp>
      <p:sp>
        <p:nvSpPr>
          <p:cNvPr id="4" name="Slide Number Placeholder 3"/>
          <p:cNvSpPr>
            <a:spLocks noGrp="1"/>
          </p:cNvSpPr>
          <p:nvPr>
            <p:ph type="sldNum" sz="quarter" idx="5"/>
          </p:nvPr>
        </p:nvSpPr>
        <p:spPr/>
        <p:txBody>
          <a:bodyPr/>
          <a:lstStyle/>
          <a:p>
            <a:fld id="{29D1A362-FF9D-48F4-8974-74F97C6D1C69}" type="slidenum">
              <a:rPr lang="x-none" smtClean="0"/>
              <a:t>34</a:t>
            </a:fld>
            <a:endParaRPr lang="x-none"/>
          </a:p>
        </p:txBody>
      </p:sp>
    </p:spTree>
    <p:extLst>
      <p:ext uri="{BB962C8B-B14F-4D97-AF65-F5344CB8AC3E}">
        <p14:creationId xmlns:p14="http://schemas.microsoft.com/office/powerpoint/2010/main" val="2748378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solidFill>
                  <a:srgbClr val="FF0000"/>
                </a:solidFill>
              </a:rPr>
              <a:t>רונן</a:t>
            </a:r>
          </a:p>
          <a:p>
            <a:pPr algn="r" rtl="1"/>
            <a:r>
              <a:rPr lang="he-IL" dirty="0">
                <a:solidFill>
                  <a:srgbClr val="FF0000"/>
                </a:solidFill>
              </a:rPr>
              <a:t>להסביר את פונקצית השכיינות</a:t>
            </a:r>
          </a:p>
          <a:p>
            <a:pPr algn="r" rtl="1"/>
            <a:r>
              <a:rPr lang="he-IL" dirty="0">
                <a:solidFill>
                  <a:srgbClr val="FF0000"/>
                </a:solidFill>
              </a:rPr>
              <a:t>להסביר את האיטרציות</a:t>
            </a:r>
          </a:p>
          <a:p>
            <a:pPr algn="r" rtl="1"/>
            <a:r>
              <a:rPr lang="he-IL" dirty="0">
                <a:solidFill>
                  <a:srgbClr val="FF0000"/>
                </a:solidFill>
              </a:rPr>
              <a:t>להסביר קצת על מבנה הנתונים של המימוש</a:t>
            </a:r>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35</a:t>
            </a:fld>
            <a:endParaRPr lang="x-none"/>
          </a:p>
        </p:txBody>
      </p:sp>
    </p:spTree>
    <p:extLst>
      <p:ext uri="{BB962C8B-B14F-4D97-AF65-F5344CB8AC3E}">
        <p14:creationId xmlns:p14="http://schemas.microsoft.com/office/powerpoint/2010/main" val="3569838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רונן להסביר תוצאה</a:t>
            </a:r>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36</a:t>
            </a:fld>
            <a:endParaRPr lang="x-none"/>
          </a:p>
        </p:txBody>
      </p:sp>
    </p:spTree>
    <p:extLst>
      <p:ext uri="{BB962C8B-B14F-4D97-AF65-F5344CB8AC3E}">
        <p14:creationId xmlns:p14="http://schemas.microsoft.com/office/powerpoint/2010/main" val="2051292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אסף להסביר רעיון כללי של למידה מודרכת</a:t>
            </a:r>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37</a:t>
            </a:fld>
            <a:endParaRPr lang="x-none"/>
          </a:p>
        </p:txBody>
      </p:sp>
    </p:spTree>
    <p:extLst>
      <p:ext uri="{BB962C8B-B14F-4D97-AF65-F5344CB8AC3E}">
        <p14:creationId xmlns:p14="http://schemas.microsoft.com/office/powerpoint/2010/main" val="22876029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אסף להסביר רעיון כללי של למידה מודרכת</a:t>
            </a:r>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38</a:t>
            </a:fld>
            <a:endParaRPr lang="x-none"/>
          </a:p>
        </p:txBody>
      </p:sp>
    </p:spTree>
    <p:extLst>
      <p:ext uri="{BB962C8B-B14F-4D97-AF65-F5344CB8AC3E}">
        <p14:creationId xmlns:p14="http://schemas.microsoft.com/office/powerpoint/2010/main" val="16270127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אסף</a:t>
            </a:r>
            <a:endParaRPr lang="en-IL" dirty="0"/>
          </a:p>
        </p:txBody>
      </p:sp>
      <p:sp>
        <p:nvSpPr>
          <p:cNvPr id="4" name="Slide Number Placeholder 3"/>
          <p:cNvSpPr>
            <a:spLocks noGrp="1"/>
          </p:cNvSpPr>
          <p:nvPr>
            <p:ph type="sldNum" sz="quarter" idx="5"/>
          </p:nvPr>
        </p:nvSpPr>
        <p:spPr/>
        <p:txBody>
          <a:bodyPr/>
          <a:lstStyle/>
          <a:p>
            <a:fld id="{29D1A362-FF9D-48F4-8974-74F97C6D1C69}" type="slidenum">
              <a:rPr lang="x-none" smtClean="0"/>
              <a:t>39</a:t>
            </a:fld>
            <a:endParaRPr lang="x-none"/>
          </a:p>
        </p:txBody>
      </p:sp>
    </p:spTree>
    <p:extLst>
      <p:ext uri="{BB962C8B-B14F-4D97-AF65-F5344CB8AC3E}">
        <p14:creationId xmlns:p14="http://schemas.microsoft.com/office/powerpoint/2010/main" val="3361549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רונן – להסביר מה רואים בגרפים</a:t>
            </a:r>
            <a:endParaRPr lang="en-IL" dirty="0"/>
          </a:p>
        </p:txBody>
      </p:sp>
      <p:sp>
        <p:nvSpPr>
          <p:cNvPr id="4" name="Slide Number Placeholder 3"/>
          <p:cNvSpPr>
            <a:spLocks noGrp="1"/>
          </p:cNvSpPr>
          <p:nvPr>
            <p:ph type="sldNum" sz="quarter" idx="5"/>
          </p:nvPr>
        </p:nvSpPr>
        <p:spPr/>
        <p:txBody>
          <a:bodyPr/>
          <a:lstStyle/>
          <a:p>
            <a:fld id="{29D1A362-FF9D-48F4-8974-74F97C6D1C69}" type="slidenum">
              <a:rPr lang="x-none" smtClean="0"/>
              <a:t>42</a:t>
            </a:fld>
            <a:endParaRPr lang="x-none"/>
          </a:p>
        </p:txBody>
      </p:sp>
    </p:spTree>
    <p:extLst>
      <p:ext uri="{BB962C8B-B14F-4D97-AF65-F5344CB8AC3E}">
        <p14:creationId xmlns:p14="http://schemas.microsoft.com/office/powerpoint/2010/main" val="2478302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אסף:</a:t>
            </a:r>
          </a:p>
          <a:p>
            <a:pPr algn="r"/>
            <a:r>
              <a:rPr lang="he-IL" dirty="0"/>
              <a:t>להקריא נקודה ראשונה להוסיף שדבר זה אינו תמיד אפשרי במציעות ומקשה את מאוד את המטלה</a:t>
            </a:r>
          </a:p>
          <a:p>
            <a:pPr algn="r"/>
            <a:r>
              <a:rPr lang="he-IL" dirty="0"/>
              <a:t>להקריא נקודה שנייה עד ה . להוסיף שהיכולת של האוזן האנושית להבין בשינוי בתדר משתנה בין תווחי תדרים שונים, למשל מקסימום היכולת להבחין בשינוי הוא באזור 1000 הרטז</a:t>
            </a:r>
          </a:p>
          <a:p>
            <a:pPr algn="r"/>
            <a:r>
              <a:rPr lang="he-IL" dirty="0"/>
              <a:t>להמשיך להקריא נקודה שנייה</a:t>
            </a:r>
          </a:p>
          <a:p>
            <a:pPr algn="r"/>
            <a:r>
              <a:rPr lang="he-IL" dirty="0"/>
              <a:t>להמשיך להקריא נקודה שלישית</a:t>
            </a:r>
          </a:p>
          <a:p>
            <a:pPr algn="r"/>
            <a:r>
              <a:rPr lang="he-IL" dirty="0"/>
              <a:t>בגלל שאנחנו יודעים שרוב השלדג מתקשר אנחנו משארים שגם עיקר המידע נמצע בטווח הזה</a:t>
            </a:r>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4</a:t>
            </a:fld>
            <a:endParaRPr lang="x-none"/>
          </a:p>
        </p:txBody>
      </p:sp>
    </p:spTree>
    <p:extLst>
      <p:ext uri="{BB962C8B-B14F-4D97-AF65-F5344CB8AC3E}">
        <p14:creationId xmlns:p14="http://schemas.microsoft.com/office/powerpoint/2010/main" val="708959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רונן להסביר את הגרף</a:t>
            </a:r>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43</a:t>
            </a:fld>
            <a:endParaRPr lang="x-none"/>
          </a:p>
        </p:txBody>
      </p:sp>
    </p:spTree>
    <p:extLst>
      <p:ext uri="{BB962C8B-B14F-4D97-AF65-F5344CB8AC3E}">
        <p14:creationId xmlns:p14="http://schemas.microsoft.com/office/powerpoint/2010/main" val="2431508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אסף</a:t>
            </a:r>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44</a:t>
            </a:fld>
            <a:endParaRPr lang="x-none"/>
          </a:p>
        </p:txBody>
      </p:sp>
    </p:spTree>
    <p:extLst>
      <p:ext uri="{BB962C8B-B14F-4D97-AF65-F5344CB8AC3E}">
        <p14:creationId xmlns:p14="http://schemas.microsoft.com/office/powerpoint/2010/main" val="38147919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אסף</a:t>
            </a:r>
            <a:endParaRPr lang="en-IL" dirty="0"/>
          </a:p>
        </p:txBody>
      </p:sp>
      <p:sp>
        <p:nvSpPr>
          <p:cNvPr id="4" name="Slide Number Placeholder 3"/>
          <p:cNvSpPr>
            <a:spLocks noGrp="1"/>
          </p:cNvSpPr>
          <p:nvPr>
            <p:ph type="sldNum" sz="quarter" idx="5"/>
          </p:nvPr>
        </p:nvSpPr>
        <p:spPr/>
        <p:txBody>
          <a:bodyPr/>
          <a:lstStyle/>
          <a:p>
            <a:fld id="{29D1A362-FF9D-48F4-8974-74F97C6D1C69}" type="slidenum">
              <a:rPr lang="x-none" smtClean="0"/>
              <a:t>45</a:t>
            </a:fld>
            <a:endParaRPr lang="x-none"/>
          </a:p>
        </p:txBody>
      </p:sp>
    </p:spTree>
    <p:extLst>
      <p:ext uri="{BB962C8B-B14F-4D97-AF65-F5344CB8AC3E}">
        <p14:creationId xmlns:p14="http://schemas.microsoft.com/office/powerpoint/2010/main" val="3371111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אסף</a:t>
            </a:r>
            <a:endParaRPr lang="en-IL" dirty="0"/>
          </a:p>
        </p:txBody>
      </p:sp>
      <p:sp>
        <p:nvSpPr>
          <p:cNvPr id="4" name="Slide Number Placeholder 3"/>
          <p:cNvSpPr>
            <a:spLocks noGrp="1"/>
          </p:cNvSpPr>
          <p:nvPr>
            <p:ph type="sldNum" sz="quarter" idx="5"/>
          </p:nvPr>
        </p:nvSpPr>
        <p:spPr/>
        <p:txBody>
          <a:bodyPr/>
          <a:lstStyle/>
          <a:p>
            <a:fld id="{29D1A362-FF9D-48F4-8974-74F97C6D1C69}" type="slidenum">
              <a:rPr lang="x-none" smtClean="0"/>
              <a:t>46</a:t>
            </a:fld>
            <a:endParaRPr lang="x-none"/>
          </a:p>
        </p:txBody>
      </p:sp>
    </p:spTree>
    <p:extLst>
      <p:ext uri="{BB962C8B-B14F-4D97-AF65-F5344CB8AC3E}">
        <p14:creationId xmlns:p14="http://schemas.microsoft.com/office/powerpoint/2010/main" val="2649354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רונן</a:t>
            </a:r>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47</a:t>
            </a:fld>
            <a:endParaRPr lang="x-none"/>
          </a:p>
        </p:txBody>
      </p:sp>
    </p:spTree>
    <p:extLst>
      <p:ext uri="{BB962C8B-B14F-4D97-AF65-F5344CB8AC3E}">
        <p14:creationId xmlns:p14="http://schemas.microsoft.com/office/powerpoint/2010/main" val="1457110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אסף</a:t>
            </a:r>
            <a:endParaRPr lang="en-IL" dirty="0"/>
          </a:p>
        </p:txBody>
      </p:sp>
      <p:sp>
        <p:nvSpPr>
          <p:cNvPr id="4" name="Slide Number Placeholder 3"/>
          <p:cNvSpPr>
            <a:spLocks noGrp="1"/>
          </p:cNvSpPr>
          <p:nvPr>
            <p:ph type="sldNum" sz="quarter" idx="5"/>
          </p:nvPr>
        </p:nvSpPr>
        <p:spPr/>
        <p:txBody>
          <a:bodyPr/>
          <a:lstStyle/>
          <a:p>
            <a:fld id="{29D1A362-FF9D-48F4-8974-74F97C6D1C69}" type="slidenum">
              <a:rPr lang="x-none" smtClean="0"/>
              <a:t>48</a:t>
            </a:fld>
            <a:endParaRPr lang="x-none"/>
          </a:p>
        </p:txBody>
      </p:sp>
    </p:spTree>
    <p:extLst>
      <p:ext uri="{BB962C8B-B14F-4D97-AF65-F5344CB8AC3E}">
        <p14:creationId xmlns:p14="http://schemas.microsoft.com/office/powerpoint/2010/main" val="33452217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אסף</a:t>
            </a:r>
            <a:endParaRPr lang="en-IL" dirty="0"/>
          </a:p>
        </p:txBody>
      </p:sp>
      <p:sp>
        <p:nvSpPr>
          <p:cNvPr id="4" name="Slide Number Placeholder 3"/>
          <p:cNvSpPr>
            <a:spLocks noGrp="1"/>
          </p:cNvSpPr>
          <p:nvPr>
            <p:ph type="sldNum" sz="quarter" idx="5"/>
          </p:nvPr>
        </p:nvSpPr>
        <p:spPr/>
        <p:txBody>
          <a:bodyPr/>
          <a:lstStyle/>
          <a:p>
            <a:fld id="{29D1A362-FF9D-48F4-8974-74F97C6D1C69}" type="slidenum">
              <a:rPr lang="x-none" smtClean="0"/>
              <a:t>49</a:t>
            </a:fld>
            <a:endParaRPr lang="x-none"/>
          </a:p>
        </p:txBody>
      </p:sp>
    </p:spTree>
    <p:extLst>
      <p:ext uri="{BB962C8B-B14F-4D97-AF65-F5344CB8AC3E}">
        <p14:creationId xmlns:p14="http://schemas.microsoft.com/office/powerpoint/2010/main" val="14481894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להסביר</a:t>
            </a:r>
            <a:r>
              <a:rPr lang="he-IL" baseline="0" dirty="0"/>
              <a:t> בכללי על השיטה</a:t>
            </a:r>
            <a:endParaRPr lang="en-US" dirty="0"/>
          </a:p>
        </p:txBody>
      </p:sp>
      <p:sp>
        <p:nvSpPr>
          <p:cNvPr id="4" name="Slide Number Placeholder 3"/>
          <p:cNvSpPr>
            <a:spLocks noGrp="1"/>
          </p:cNvSpPr>
          <p:nvPr>
            <p:ph type="sldNum" sz="quarter" idx="10"/>
          </p:nvPr>
        </p:nvSpPr>
        <p:spPr/>
        <p:txBody>
          <a:bodyPr/>
          <a:lstStyle/>
          <a:p>
            <a:fld id="{09692340-59AC-487B-878E-F37615F1699B}"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3458548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להסביר על מה השיטה מתבססת</a:t>
            </a:r>
            <a:endParaRPr lang="en-US" dirty="0"/>
          </a:p>
        </p:txBody>
      </p:sp>
      <p:sp>
        <p:nvSpPr>
          <p:cNvPr id="4" name="Slide Number Placeholder 3"/>
          <p:cNvSpPr>
            <a:spLocks noGrp="1"/>
          </p:cNvSpPr>
          <p:nvPr>
            <p:ph type="sldNum" sz="quarter" idx="10"/>
          </p:nvPr>
        </p:nvSpPr>
        <p:spPr/>
        <p:txBody>
          <a:bodyPr/>
          <a:lstStyle/>
          <a:p>
            <a:fld id="{09692340-59AC-487B-878E-F37615F1699B}"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24364446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להסביר על מה השיטה מתבססת</a:t>
            </a:r>
            <a:endParaRPr lang="en-US" dirty="0"/>
          </a:p>
        </p:txBody>
      </p:sp>
      <p:sp>
        <p:nvSpPr>
          <p:cNvPr id="4" name="Slide Number Placeholder 3"/>
          <p:cNvSpPr>
            <a:spLocks noGrp="1"/>
          </p:cNvSpPr>
          <p:nvPr>
            <p:ph type="sldNum" sz="quarter" idx="10"/>
          </p:nvPr>
        </p:nvSpPr>
        <p:spPr/>
        <p:txBody>
          <a:bodyPr/>
          <a:lstStyle/>
          <a:p>
            <a:fld id="{09692340-59AC-487B-878E-F37615F1699B}"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2436444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רונן</a:t>
            </a:r>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5</a:t>
            </a:fld>
            <a:endParaRPr lang="x-none"/>
          </a:p>
        </p:txBody>
      </p:sp>
    </p:spTree>
    <p:extLst>
      <p:ext uri="{BB962C8B-B14F-4D97-AF65-F5344CB8AC3E}">
        <p14:creationId xmlns:p14="http://schemas.microsoft.com/office/powerpoint/2010/main" val="26002001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between the joint probability distributions</a:t>
            </a:r>
          </a:p>
        </p:txBody>
      </p:sp>
      <p:sp>
        <p:nvSpPr>
          <p:cNvPr id="4" name="Slide Number Placeholder 3"/>
          <p:cNvSpPr>
            <a:spLocks noGrp="1"/>
          </p:cNvSpPr>
          <p:nvPr>
            <p:ph type="sldNum" sz="quarter" idx="10"/>
          </p:nvPr>
        </p:nvSpPr>
        <p:spPr/>
        <p:txBody>
          <a:bodyPr/>
          <a:lstStyle/>
          <a:p>
            <a:fld id="{09692340-59AC-487B-878E-F37615F1699B}"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24364446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להראות</a:t>
            </a:r>
            <a:r>
              <a:rPr lang="he-IL" baseline="0" dirty="0"/>
              <a:t> את סרטון ההדגמה של הורדת </a:t>
            </a:r>
            <a:r>
              <a:rPr lang="he-IL" baseline="0" dirty="0" err="1"/>
              <a:t>מימד</a:t>
            </a:r>
            <a:r>
              <a:rPr lang="he-IL" baseline="0" dirty="0"/>
              <a:t> ל-3</a:t>
            </a:r>
            <a:endParaRPr lang="en-US" dirty="0"/>
          </a:p>
        </p:txBody>
      </p:sp>
      <p:sp>
        <p:nvSpPr>
          <p:cNvPr id="4" name="Slide Number Placeholder 3"/>
          <p:cNvSpPr>
            <a:spLocks noGrp="1"/>
          </p:cNvSpPr>
          <p:nvPr>
            <p:ph type="sldNum" sz="quarter" idx="10"/>
          </p:nvPr>
        </p:nvSpPr>
        <p:spPr/>
        <p:txBody>
          <a:bodyPr/>
          <a:lstStyle/>
          <a:p>
            <a:fld id="{09692340-59AC-487B-878E-F37615F1699B}"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33003250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רונן</a:t>
            </a:r>
            <a:endParaRPr lang="en-IL" dirty="0"/>
          </a:p>
        </p:txBody>
      </p:sp>
      <p:sp>
        <p:nvSpPr>
          <p:cNvPr id="4" name="Slide Number Placeholder 3"/>
          <p:cNvSpPr>
            <a:spLocks noGrp="1"/>
          </p:cNvSpPr>
          <p:nvPr>
            <p:ph type="sldNum" sz="quarter" idx="5"/>
          </p:nvPr>
        </p:nvSpPr>
        <p:spPr/>
        <p:txBody>
          <a:bodyPr/>
          <a:lstStyle/>
          <a:p>
            <a:fld id="{29D1A362-FF9D-48F4-8974-74F97C6D1C69}" type="slidenum">
              <a:rPr lang="x-none" smtClean="0"/>
              <a:t>57</a:t>
            </a:fld>
            <a:endParaRPr lang="x-none"/>
          </a:p>
        </p:txBody>
      </p:sp>
    </p:spTree>
    <p:extLst>
      <p:ext uri="{BB962C8B-B14F-4D97-AF65-F5344CB8AC3E}">
        <p14:creationId xmlns:p14="http://schemas.microsoft.com/office/powerpoint/2010/main" val="34191834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רונן</a:t>
            </a:r>
          </a:p>
          <a:p>
            <a:pPr algn="r" rtl="1"/>
            <a:r>
              <a:rPr lang="he-IL" dirty="0"/>
              <a:t>להסביר את מטרת האלגוריתם (פלט של גריד צבוע למחלקות)</a:t>
            </a:r>
          </a:p>
          <a:p>
            <a:pPr algn="r" rtl="1"/>
            <a:r>
              <a:rPr lang="he-IL" dirty="0"/>
              <a:t>למידה לא מודרכת</a:t>
            </a:r>
          </a:p>
          <a:p>
            <a:pPr algn="r" rtl="1"/>
            <a:endParaRPr lang="he-IL" dirty="0"/>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58</a:t>
            </a:fld>
            <a:endParaRPr lang="x-none"/>
          </a:p>
        </p:txBody>
      </p:sp>
    </p:spTree>
    <p:extLst>
      <p:ext uri="{BB962C8B-B14F-4D97-AF65-F5344CB8AC3E}">
        <p14:creationId xmlns:p14="http://schemas.microsoft.com/office/powerpoint/2010/main" val="2901608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רונן-</a:t>
            </a:r>
          </a:p>
          <a:p>
            <a:pPr algn="r"/>
            <a:r>
              <a:rPr lang="he-IL" dirty="0"/>
              <a:t>להסביר מה זה ספקטוגרמרה</a:t>
            </a:r>
          </a:p>
          <a:p>
            <a:pPr algn="r"/>
            <a:r>
              <a:rPr lang="he-IL" dirty="0"/>
              <a:t>טווח תדרים</a:t>
            </a:r>
          </a:p>
          <a:p>
            <a:pPr algn="r"/>
            <a:r>
              <a:rPr lang="he-IL" dirty="0"/>
              <a:t>קצב</a:t>
            </a:r>
          </a:p>
          <a:p>
            <a:pPr algn="r"/>
            <a:r>
              <a:rPr lang="he-IL" dirty="0"/>
              <a:t>הבדל בין מילה להברה</a:t>
            </a:r>
          </a:p>
          <a:p>
            <a:pPr algn="r"/>
            <a:endParaRPr lang="he-IL" dirty="0"/>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6</a:t>
            </a:fld>
            <a:endParaRPr lang="x-none"/>
          </a:p>
        </p:txBody>
      </p:sp>
    </p:spTree>
    <p:extLst>
      <p:ext uri="{BB962C8B-B14F-4D97-AF65-F5344CB8AC3E}">
        <p14:creationId xmlns:p14="http://schemas.microsoft.com/office/powerpoint/2010/main" val="3310832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אסף</a:t>
            </a:r>
          </a:p>
          <a:p>
            <a:pPr algn="r"/>
            <a:r>
              <a:rPr lang="he-IL" dirty="0"/>
              <a:t>להסביר מה הגרף השמאלי מראה, גרף בציר הזמן, לא ניתון ללמוד הרבה, מה שמאפיין את הלונג טריל, קריאות קצרות ומנוחה קצרה בין אות לאות</a:t>
            </a:r>
          </a:p>
          <a:p>
            <a:pPr algn="r"/>
            <a:r>
              <a:rPr lang="he-IL" dirty="0"/>
              <a:t>להסביר מה ניתן ללמוד ממנו, ומדוע עדיף להשתמש בספקטוגרמה</a:t>
            </a:r>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7</a:t>
            </a:fld>
            <a:endParaRPr lang="x-none"/>
          </a:p>
        </p:txBody>
      </p:sp>
    </p:spTree>
    <p:extLst>
      <p:ext uri="{BB962C8B-B14F-4D97-AF65-F5344CB8AC3E}">
        <p14:creationId xmlns:p14="http://schemas.microsoft.com/office/powerpoint/2010/main" val="978006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אסף להסביר את ההבדל בין הקריאה הנוכחית לקודמת:</a:t>
            </a:r>
          </a:p>
          <a:p>
            <a:pPr algn="r"/>
            <a:r>
              <a:rPr lang="he-IL" dirty="0"/>
              <a:t>קריאה ארוכה יותר, לשאול את יזהר אם זה בסדר ככה, זמן מנוחה בין הרבה להברה ארוך</a:t>
            </a:r>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8</a:t>
            </a:fld>
            <a:endParaRPr lang="x-none"/>
          </a:p>
        </p:txBody>
      </p:sp>
    </p:spTree>
    <p:extLst>
      <p:ext uri="{BB962C8B-B14F-4D97-AF65-F5344CB8AC3E}">
        <p14:creationId xmlns:p14="http://schemas.microsoft.com/office/powerpoint/2010/main" val="3271203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רונן</a:t>
            </a:r>
          </a:p>
          <a:p>
            <a:r>
              <a:rPr lang="he-IL" dirty="0"/>
              <a:t>להסביר שיש 9 קריאות שעבדנו איתם</a:t>
            </a:r>
          </a:p>
          <a:p>
            <a:endParaRPr lang="he-IL" dirty="0"/>
          </a:p>
        </p:txBody>
      </p:sp>
      <p:sp>
        <p:nvSpPr>
          <p:cNvPr id="4" name="מציין מיקום של מספר שקופית 3"/>
          <p:cNvSpPr>
            <a:spLocks noGrp="1"/>
          </p:cNvSpPr>
          <p:nvPr>
            <p:ph type="sldNum" sz="quarter" idx="10"/>
          </p:nvPr>
        </p:nvSpPr>
        <p:spPr/>
        <p:txBody>
          <a:bodyPr/>
          <a:lstStyle/>
          <a:p>
            <a:fld id="{29D1A362-FF9D-48F4-8974-74F97C6D1C69}" type="slidenum">
              <a:rPr lang="x-none" smtClean="0"/>
              <a:t>9</a:t>
            </a:fld>
            <a:endParaRPr lang="x-none"/>
          </a:p>
        </p:txBody>
      </p:sp>
    </p:spTree>
    <p:extLst>
      <p:ext uri="{BB962C8B-B14F-4D97-AF65-F5344CB8AC3E}">
        <p14:creationId xmlns:p14="http://schemas.microsoft.com/office/powerpoint/2010/main" val="42184754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1F2244E-635C-414C-ACD3-F055C2F6F180}" type="datetimeFigureOut">
              <a:rPr lang="x-none" smtClean="0"/>
              <a:t>23/08/2020</a:t>
            </a:fld>
            <a:endParaRPr lang="x-none"/>
          </a:p>
        </p:txBody>
      </p:sp>
      <p:sp>
        <p:nvSpPr>
          <p:cNvPr id="5" name="Footer Placeholder 4"/>
          <p:cNvSpPr>
            <a:spLocks noGrp="1"/>
          </p:cNvSpPr>
          <p:nvPr>
            <p:ph type="ftr" sz="quarter" idx="11"/>
          </p:nvPr>
        </p:nvSpPr>
        <p:spPr>
          <a:xfrm>
            <a:off x="1876424" y="5410201"/>
            <a:ext cx="5124886" cy="365125"/>
          </a:xfrm>
        </p:spPr>
        <p:txBody>
          <a:bodyPr/>
          <a:lstStyle/>
          <a:p>
            <a:endParaRPr lang="x-none"/>
          </a:p>
        </p:txBody>
      </p:sp>
      <p:sp>
        <p:nvSpPr>
          <p:cNvPr id="6" name="Slide Number Placeholder 5"/>
          <p:cNvSpPr>
            <a:spLocks noGrp="1"/>
          </p:cNvSpPr>
          <p:nvPr>
            <p:ph type="sldNum" sz="quarter" idx="12"/>
          </p:nvPr>
        </p:nvSpPr>
        <p:spPr>
          <a:xfrm>
            <a:off x="9896911" y="5410199"/>
            <a:ext cx="771089" cy="365125"/>
          </a:xfrm>
        </p:spPr>
        <p:txBody>
          <a:bodyPr/>
          <a:lstStyle/>
          <a:p>
            <a:fld id="{8D41963E-1965-4F4E-8F53-6958DE99228A}" type="slidenum">
              <a:rPr lang="x-none" smtClean="0"/>
              <a:t>‹#›</a:t>
            </a:fld>
            <a:endParaRPr lang="x-none"/>
          </a:p>
        </p:txBody>
      </p:sp>
    </p:spTree>
    <p:extLst>
      <p:ext uri="{BB962C8B-B14F-4D97-AF65-F5344CB8AC3E}">
        <p14:creationId xmlns:p14="http://schemas.microsoft.com/office/powerpoint/2010/main" val="935035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F2244E-635C-414C-ACD3-F055C2F6F180}" type="datetimeFigureOut">
              <a:rPr lang="x-none" smtClean="0"/>
              <a:t>23/08/2020</a:t>
            </a:fld>
            <a:endParaRPr lang="x-none"/>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8D41963E-1965-4F4E-8F53-6958DE99228A}" type="slidenum">
              <a:rPr lang="x-none" smtClean="0"/>
              <a:t>‹#›</a:t>
            </a:fld>
            <a:endParaRPr lang="x-none"/>
          </a:p>
        </p:txBody>
      </p:sp>
    </p:spTree>
    <p:extLst>
      <p:ext uri="{BB962C8B-B14F-4D97-AF65-F5344CB8AC3E}">
        <p14:creationId xmlns:p14="http://schemas.microsoft.com/office/powerpoint/2010/main" val="1363379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F2244E-635C-414C-ACD3-F055C2F6F180}" type="datetimeFigureOut">
              <a:rPr lang="x-none" smtClean="0"/>
              <a:t>23/08/2020</a:t>
            </a:fld>
            <a:endParaRPr lang="x-none"/>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8D41963E-1965-4F4E-8F53-6958DE99228A}" type="slidenum">
              <a:rPr lang="x-none" smtClean="0"/>
              <a:t>‹#›</a:t>
            </a:fld>
            <a:endParaRPr lang="x-none"/>
          </a:p>
        </p:txBody>
      </p:sp>
    </p:spTree>
    <p:extLst>
      <p:ext uri="{BB962C8B-B14F-4D97-AF65-F5344CB8AC3E}">
        <p14:creationId xmlns:p14="http://schemas.microsoft.com/office/powerpoint/2010/main" val="67370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F2244E-635C-414C-ACD3-F055C2F6F180}" type="datetimeFigureOut">
              <a:rPr lang="x-none" smtClean="0"/>
              <a:t>23/08/2020</a:t>
            </a:fld>
            <a:endParaRPr lang="x-none"/>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8D41963E-1965-4F4E-8F53-6958DE99228A}" type="slidenum">
              <a:rPr lang="x-none" smtClean="0"/>
              <a:t>‹#›</a:t>
            </a:fld>
            <a:endParaRPr lang="x-none"/>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1289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F2244E-635C-414C-ACD3-F055C2F6F180}" type="datetimeFigureOut">
              <a:rPr lang="x-none" smtClean="0"/>
              <a:t>23/08/2020</a:t>
            </a:fld>
            <a:endParaRPr lang="x-none"/>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8D41963E-1965-4F4E-8F53-6958DE99228A}" type="slidenum">
              <a:rPr lang="x-none" smtClean="0"/>
              <a:t>‹#›</a:t>
            </a:fld>
            <a:endParaRPr lang="x-none"/>
          </a:p>
        </p:txBody>
      </p:sp>
    </p:spTree>
    <p:extLst>
      <p:ext uri="{BB962C8B-B14F-4D97-AF65-F5344CB8AC3E}">
        <p14:creationId xmlns:p14="http://schemas.microsoft.com/office/powerpoint/2010/main" val="417425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1F2244E-635C-414C-ACD3-F055C2F6F180}" type="datetimeFigureOut">
              <a:rPr lang="x-none" smtClean="0"/>
              <a:t>23/08/2020</a:t>
            </a:fld>
            <a:endParaRPr lang="x-none"/>
          </a:p>
        </p:txBody>
      </p:sp>
      <p:sp>
        <p:nvSpPr>
          <p:cNvPr id="4" name="Footer Placeholder 3"/>
          <p:cNvSpPr>
            <a:spLocks noGrp="1"/>
          </p:cNvSpPr>
          <p:nvPr>
            <p:ph type="ftr" sz="quarter" idx="11"/>
          </p:nvPr>
        </p:nvSpPr>
        <p:spPr/>
        <p:txBody>
          <a:bodyPr/>
          <a:lstStyle/>
          <a:p>
            <a:endParaRPr lang="x-none"/>
          </a:p>
        </p:txBody>
      </p:sp>
      <p:sp>
        <p:nvSpPr>
          <p:cNvPr id="5" name="Slide Number Placeholder 4"/>
          <p:cNvSpPr>
            <a:spLocks noGrp="1"/>
          </p:cNvSpPr>
          <p:nvPr>
            <p:ph type="sldNum" sz="quarter" idx="12"/>
          </p:nvPr>
        </p:nvSpPr>
        <p:spPr/>
        <p:txBody>
          <a:bodyPr/>
          <a:lstStyle/>
          <a:p>
            <a:fld id="{8D41963E-1965-4F4E-8F53-6958DE99228A}" type="slidenum">
              <a:rPr lang="x-none" smtClean="0"/>
              <a:t>‹#›</a:t>
            </a:fld>
            <a:endParaRPr lang="x-none"/>
          </a:p>
        </p:txBody>
      </p:sp>
    </p:spTree>
    <p:extLst>
      <p:ext uri="{BB962C8B-B14F-4D97-AF65-F5344CB8AC3E}">
        <p14:creationId xmlns:p14="http://schemas.microsoft.com/office/powerpoint/2010/main" val="988536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1F2244E-635C-414C-ACD3-F055C2F6F180}" type="datetimeFigureOut">
              <a:rPr lang="x-none" smtClean="0"/>
              <a:t>23/08/2020</a:t>
            </a:fld>
            <a:endParaRPr lang="x-none"/>
          </a:p>
        </p:txBody>
      </p:sp>
      <p:sp>
        <p:nvSpPr>
          <p:cNvPr id="4" name="Footer Placeholder 3"/>
          <p:cNvSpPr>
            <a:spLocks noGrp="1"/>
          </p:cNvSpPr>
          <p:nvPr>
            <p:ph type="ftr" sz="quarter" idx="11"/>
          </p:nvPr>
        </p:nvSpPr>
        <p:spPr/>
        <p:txBody>
          <a:bodyPr/>
          <a:lstStyle/>
          <a:p>
            <a:endParaRPr lang="x-none"/>
          </a:p>
        </p:txBody>
      </p:sp>
      <p:sp>
        <p:nvSpPr>
          <p:cNvPr id="5" name="Slide Number Placeholder 4"/>
          <p:cNvSpPr>
            <a:spLocks noGrp="1"/>
          </p:cNvSpPr>
          <p:nvPr>
            <p:ph type="sldNum" sz="quarter" idx="12"/>
          </p:nvPr>
        </p:nvSpPr>
        <p:spPr/>
        <p:txBody>
          <a:bodyPr/>
          <a:lstStyle/>
          <a:p>
            <a:fld id="{8D41963E-1965-4F4E-8F53-6958DE99228A}" type="slidenum">
              <a:rPr lang="x-none" smtClean="0"/>
              <a:t>‹#›</a:t>
            </a:fld>
            <a:endParaRPr lang="x-none"/>
          </a:p>
        </p:txBody>
      </p:sp>
    </p:spTree>
    <p:extLst>
      <p:ext uri="{BB962C8B-B14F-4D97-AF65-F5344CB8AC3E}">
        <p14:creationId xmlns:p14="http://schemas.microsoft.com/office/powerpoint/2010/main" val="39323014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F2244E-635C-414C-ACD3-F055C2F6F180}" type="datetimeFigureOut">
              <a:rPr lang="x-none" smtClean="0"/>
              <a:t>23/08/2020</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8D41963E-1965-4F4E-8F53-6958DE99228A}" type="slidenum">
              <a:rPr lang="x-none" smtClean="0"/>
              <a:t>‹#›</a:t>
            </a:fld>
            <a:endParaRPr lang="x-none"/>
          </a:p>
        </p:txBody>
      </p:sp>
    </p:spTree>
    <p:extLst>
      <p:ext uri="{BB962C8B-B14F-4D97-AF65-F5344CB8AC3E}">
        <p14:creationId xmlns:p14="http://schemas.microsoft.com/office/powerpoint/2010/main" val="5986967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F2244E-635C-414C-ACD3-F055C2F6F180}" type="datetimeFigureOut">
              <a:rPr lang="x-none" smtClean="0"/>
              <a:t>23/08/2020</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8D41963E-1965-4F4E-8F53-6958DE99228A}" type="slidenum">
              <a:rPr lang="x-none" smtClean="0"/>
              <a:t>‹#›</a:t>
            </a:fld>
            <a:endParaRPr lang="x-none"/>
          </a:p>
        </p:txBody>
      </p:sp>
    </p:spTree>
    <p:extLst>
      <p:ext uri="{BB962C8B-B14F-4D97-AF65-F5344CB8AC3E}">
        <p14:creationId xmlns:p14="http://schemas.microsoft.com/office/powerpoint/2010/main" val="807193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F2244E-635C-414C-ACD3-F055C2F6F180}" type="datetimeFigureOut">
              <a:rPr lang="x-none" smtClean="0"/>
              <a:t>23/08/2020</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8D41963E-1965-4F4E-8F53-6958DE99228A}" type="slidenum">
              <a:rPr lang="x-none" smtClean="0"/>
              <a:t>‹#›</a:t>
            </a:fld>
            <a:endParaRPr lang="x-none"/>
          </a:p>
        </p:txBody>
      </p:sp>
    </p:spTree>
    <p:extLst>
      <p:ext uri="{BB962C8B-B14F-4D97-AF65-F5344CB8AC3E}">
        <p14:creationId xmlns:p14="http://schemas.microsoft.com/office/powerpoint/2010/main" val="1117104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F2244E-635C-414C-ACD3-F055C2F6F180}" type="datetimeFigureOut">
              <a:rPr lang="x-none" smtClean="0"/>
              <a:t>23/08/2020</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8D41963E-1965-4F4E-8F53-6958DE99228A}" type="slidenum">
              <a:rPr lang="x-none" smtClean="0"/>
              <a:t>‹#›</a:t>
            </a:fld>
            <a:endParaRPr lang="x-none"/>
          </a:p>
        </p:txBody>
      </p:sp>
    </p:spTree>
    <p:extLst>
      <p:ext uri="{BB962C8B-B14F-4D97-AF65-F5344CB8AC3E}">
        <p14:creationId xmlns:p14="http://schemas.microsoft.com/office/powerpoint/2010/main" val="18046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F2244E-635C-414C-ACD3-F055C2F6F180}" type="datetimeFigureOut">
              <a:rPr lang="x-none" smtClean="0"/>
              <a:t>23/08/2020</a:t>
            </a:fld>
            <a:endParaRPr lang="x-none"/>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8D41963E-1965-4F4E-8F53-6958DE99228A}" type="slidenum">
              <a:rPr lang="x-none" smtClean="0"/>
              <a:t>‹#›</a:t>
            </a:fld>
            <a:endParaRPr lang="x-none"/>
          </a:p>
        </p:txBody>
      </p:sp>
    </p:spTree>
    <p:extLst>
      <p:ext uri="{BB962C8B-B14F-4D97-AF65-F5344CB8AC3E}">
        <p14:creationId xmlns:p14="http://schemas.microsoft.com/office/powerpoint/2010/main" val="647286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F2244E-635C-414C-ACD3-F055C2F6F180}" type="datetimeFigureOut">
              <a:rPr lang="x-none" smtClean="0"/>
              <a:t>23/08/2020</a:t>
            </a:fld>
            <a:endParaRPr lang="x-none"/>
          </a:p>
        </p:txBody>
      </p:sp>
      <p:sp>
        <p:nvSpPr>
          <p:cNvPr id="8" name="Footer Placeholder 7"/>
          <p:cNvSpPr>
            <a:spLocks noGrp="1"/>
          </p:cNvSpPr>
          <p:nvPr>
            <p:ph type="ftr" sz="quarter" idx="11"/>
          </p:nvPr>
        </p:nvSpPr>
        <p:spPr/>
        <p:txBody>
          <a:bodyPr/>
          <a:lstStyle/>
          <a:p>
            <a:endParaRPr lang="x-none"/>
          </a:p>
        </p:txBody>
      </p:sp>
      <p:sp>
        <p:nvSpPr>
          <p:cNvPr id="9" name="Slide Number Placeholder 8"/>
          <p:cNvSpPr>
            <a:spLocks noGrp="1"/>
          </p:cNvSpPr>
          <p:nvPr>
            <p:ph type="sldNum" sz="quarter" idx="12"/>
          </p:nvPr>
        </p:nvSpPr>
        <p:spPr/>
        <p:txBody>
          <a:bodyPr/>
          <a:lstStyle/>
          <a:p>
            <a:fld id="{8D41963E-1965-4F4E-8F53-6958DE99228A}" type="slidenum">
              <a:rPr lang="x-none" smtClean="0"/>
              <a:t>‹#›</a:t>
            </a:fld>
            <a:endParaRPr lang="x-none"/>
          </a:p>
        </p:txBody>
      </p:sp>
    </p:spTree>
    <p:extLst>
      <p:ext uri="{BB962C8B-B14F-4D97-AF65-F5344CB8AC3E}">
        <p14:creationId xmlns:p14="http://schemas.microsoft.com/office/powerpoint/2010/main" val="3438527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F2244E-635C-414C-ACD3-F055C2F6F180}" type="datetimeFigureOut">
              <a:rPr lang="x-none" smtClean="0"/>
              <a:t>23/08/2020</a:t>
            </a:fld>
            <a:endParaRPr lang="x-none"/>
          </a:p>
        </p:txBody>
      </p:sp>
      <p:sp>
        <p:nvSpPr>
          <p:cNvPr id="4" name="Footer Placeholder 3"/>
          <p:cNvSpPr>
            <a:spLocks noGrp="1"/>
          </p:cNvSpPr>
          <p:nvPr>
            <p:ph type="ftr" sz="quarter" idx="11"/>
          </p:nvPr>
        </p:nvSpPr>
        <p:spPr/>
        <p:txBody>
          <a:bodyPr/>
          <a:lstStyle/>
          <a:p>
            <a:endParaRPr lang="x-none"/>
          </a:p>
        </p:txBody>
      </p:sp>
      <p:sp>
        <p:nvSpPr>
          <p:cNvPr id="5" name="Slide Number Placeholder 4"/>
          <p:cNvSpPr>
            <a:spLocks noGrp="1"/>
          </p:cNvSpPr>
          <p:nvPr>
            <p:ph type="sldNum" sz="quarter" idx="12"/>
          </p:nvPr>
        </p:nvSpPr>
        <p:spPr/>
        <p:txBody>
          <a:bodyPr/>
          <a:lstStyle/>
          <a:p>
            <a:fld id="{8D41963E-1965-4F4E-8F53-6958DE99228A}" type="slidenum">
              <a:rPr lang="x-none" smtClean="0"/>
              <a:t>‹#›</a:t>
            </a:fld>
            <a:endParaRPr lang="x-none"/>
          </a:p>
        </p:txBody>
      </p:sp>
    </p:spTree>
    <p:extLst>
      <p:ext uri="{BB962C8B-B14F-4D97-AF65-F5344CB8AC3E}">
        <p14:creationId xmlns:p14="http://schemas.microsoft.com/office/powerpoint/2010/main" val="2212357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F2244E-635C-414C-ACD3-F055C2F6F180}" type="datetimeFigureOut">
              <a:rPr lang="x-none" smtClean="0"/>
              <a:t>23/08/2020</a:t>
            </a:fld>
            <a:endParaRPr lang="x-none"/>
          </a:p>
        </p:txBody>
      </p:sp>
      <p:sp>
        <p:nvSpPr>
          <p:cNvPr id="3" name="Footer Placeholder 2"/>
          <p:cNvSpPr>
            <a:spLocks noGrp="1"/>
          </p:cNvSpPr>
          <p:nvPr>
            <p:ph type="ftr" sz="quarter" idx="11"/>
          </p:nvPr>
        </p:nvSpPr>
        <p:spPr/>
        <p:txBody>
          <a:bodyPr/>
          <a:lstStyle/>
          <a:p>
            <a:endParaRPr lang="x-none"/>
          </a:p>
        </p:txBody>
      </p:sp>
      <p:sp>
        <p:nvSpPr>
          <p:cNvPr id="4" name="Slide Number Placeholder 3"/>
          <p:cNvSpPr>
            <a:spLocks noGrp="1"/>
          </p:cNvSpPr>
          <p:nvPr>
            <p:ph type="sldNum" sz="quarter" idx="12"/>
          </p:nvPr>
        </p:nvSpPr>
        <p:spPr/>
        <p:txBody>
          <a:bodyPr/>
          <a:lstStyle/>
          <a:p>
            <a:fld id="{8D41963E-1965-4F4E-8F53-6958DE99228A}" type="slidenum">
              <a:rPr lang="x-none" smtClean="0"/>
              <a:t>‹#›</a:t>
            </a:fld>
            <a:endParaRPr lang="x-none"/>
          </a:p>
        </p:txBody>
      </p:sp>
    </p:spTree>
    <p:extLst>
      <p:ext uri="{BB962C8B-B14F-4D97-AF65-F5344CB8AC3E}">
        <p14:creationId xmlns:p14="http://schemas.microsoft.com/office/powerpoint/2010/main" val="650377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F2244E-635C-414C-ACD3-F055C2F6F180}" type="datetimeFigureOut">
              <a:rPr lang="x-none" smtClean="0"/>
              <a:t>23/08/2020</a:t>
            </a:fld>
            <a:endParaRPr lang="x-none"/>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8D41963E-1965-4F4E-8F53-6958DE99228A}" type="slidenum">
              <a:rPr lang="x-none" smtClean="0"/>
              <a:t>‹#›</a:t>
            </a:fld>
            <a:endParaRPr lang="x-none"/>
          </a:p>
        </p:txBody>
      </p:sp>
    </p:spTree>
    <p:extLst>
      <p:ext uri="{BB962C8B-B14F-4D97-AF65-F5344CB8AC3E}">
        <p14:creationId xmlns:p14="http://schemas.microsoft.com/office/powerpoint/2010/main" val="4025206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F2244E-635C-414C-ACD3-F055C2F6F180}" type="datetimeFigureOut">
              <a:rPr lang="x-none" smtClean="0"/>
              <a:t>23/08/2020</a:t>
            </a:fld>
            <a:endParaRPr lang="x-none"/>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8D41963E-1965-4F4E-8F53-6958DE99228A}" type="slidenum">
              <a:rPr lang="x-none" smtClean="0"/>
              <a:t>‹#›</a:t>
            </a:fld>
            <a:endParaRPr lang="x-none"/>
          </a:p>
        </p:txBody>
      </p:sp>
    </p:spTree>
    <p:extLst>
      <p:ext uri="{BB962C8B-B14F-4D97-AF65-F5344CB8AC3E}">
        <p14:creationId xmlns:p14="http://schemas.microsoft.com/office/powerpoint/2010/main" val="2779421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1F2244E-635C-414C-ACD3-F055C2F6F180}" type="datetimeFigureOut">
              <a:rPr lang="x-none" smtClean="0"/>
              <a:t>23/08/2020</a:t>
            </a:fld>
            <a:endParaRPr lang="x-none"/>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x-none"/>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D41963E-1965-4F4E-8F53-6958DE99228A}" type="slidenum">
              <a:rPr lang="x-none" smtClean="0"/>
              <a:t>‹#›</a:t>
            </a:fld>
            <a:endParaRPr lang="x-none"/>
          </a:p>
        </p:txBody>
      </p:sp>
    </p:spTree>
    <p:extLst>
      <p:ext uri="{BB962C8B-B14F-4D97-AF65-F5344CB8AC3E}">
        <p14:creationId xmlns:p14="http://schemas.microsoft.com/office/powerpoint/2010/main" val="1972661430"/>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2.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8.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9.jp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5.jp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7.jp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0.jpg"/><Relationship Id="rId4" Type="http://schemas.openxmlformats.org/officeDocument/2006/relationships/image" Target="../media/image49.jpg"/></Relationships>
</file>

<file path=ppt/slides/_rels/slide4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image" Target="../media/image52.jp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5.jpg"/><Relationship Id="rId4" Type="http://schemas.openxmlformats.org/officeDocument/2006/relationships/image" Target="../media/image51.jp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notesSlide" Target="../notesSlides/notesSlide48.xml"/><Relationship Id="rId7" Type="http://schemas.openxmlformats.org/officeDocument/2006/relationships/image" Target="../media/image5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7.wmf"/><Relationship Id="rId4" Type="http://schemas.openxmlformats.org/officeDocument/2006/relationships/oleObject" Target="../embeddings/oleObject1.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1.emf"/><Relationship Id="rId5" Type="http://schemas.openxmlformats.org/officeDocument/2006/relationships/image" Target="../media/image60.wmf"/><Relationship Id="rId4" Type="http://schemas.openxmlformats.org/officeDocument/2006/relationships/oleObject" Target="../embeddings/oleObject3.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63.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62.wmf"/><Relationship Id="rId4" Type="http://schemas.openxmlformats.org/officeDocument/2006/relationships/oleObject" Target="../embeddings/oleObject4.bin"/></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7.jpg"/><Relationship Id="rId5" Type="http://schemas.openxmlformats.org/officeDocument/2006/relationships/image" Target="../media/image1.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6.jpg"/><Relationship Id="rId5" Type="http://schemas.openxmlformats.org/officeDocument/2006/relationships/image" Target="../media/image1.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0DA56-A107-4EAD-A147-E5C4C2953645}"/>
              </a:ext>
            </a:extLst>
          </p:cNvPr>
          <p:cNvSpPr>
            <a:spLocks noGrp="1"/>
          </p:cNvSpPr>
          <p:nvPr>
            <p:ph type="ctrTitle"/>
          </p:nvPr>
        </p:nvSpPr>
        <p:spPr>
          <a:xfrm>
            <a:off x="1876424" y="1122363"/>
            <a:ext cx="8791575" cy="1655762"/>
          </a:xfrm>
        </p:spPr>
        <p:txBody>
          <a:bodyPr/>
          <a:lstStyle/>
          <a:p>
            <a:r>
              <a:rPr lang="he-IL" dirty="0">
                <a:solidFill>
                  <a:srgbClr val="FFFF00"/>
                </a:solidFill>
                <a:latin typeface="Arial" panose="020B0604020202020204" pitchFamily="34" charset="0"/>
              </a:rPr>
              <a:t>סיווג קולות השירה של השלדג לבן החזה</a:t>
            </a:r>
            <a:endParaRPr lang="x-none" dirty="0">
              <a:solidFill>
                <a:srgbClr val="FFFF00"/>
              </a:solidFill>
            </a:endParaRPr>
          </a:p>
        </p:txBody>
      </p:sp>
      <p:sp>
        <p:nvSpPr>
          <p:cNvPr id="3" name="Subtitle 2">
            <a:extLst>
              <a:ext uri="{FF2B5EF4-FFF2-40B4-BE49-F238E27FC236}">
                <a16:creationId xmlns:a16="http://schemas.microsoft.com/office/drawing/2014/main" id="{C8D07DAB-4064-43CB-A732-B357E29DFCD6}"/>
              </a:ext>
            </a:extLst>
          </p:cNvPr>
          <p:cNvSpPr>
            <a:spLocks noGrp="1"/>
          </p:cNvSpPr>
          <p:nvPr>
            <p:ph type="subTitle" idx="1"/>
          </p:nvPr>
        </p:nvSpPr>
        <p:spPr/>
        <p:txBody>
          <a:bodyPr>
            <a:noAutofit/>
          </a:bodyPr>
          <a:lstStyle/>
          <a:p>
            <a:pPr algn="r"/>
            <a:r>
              <a:rPr lang="he-IL" sz="3600" dirty="0">
                <a:solidFill>
                  <a:schemeClr val="accent1">
                    <a:lumMod val="20000"/>
                    <a:lumOff val="80000"/>
                  </a:schemeClr>
                </a:solidFill>
                <a:latin typeface="Arial" panose="020B0604020202020204" pitchFamily="34" charset="0"/>
              </a:rPr>
              <a:t>מגישים: רונן מלמד, אסף כפתורי</a:t>
            </a:r>
          </a:p>
          <a:p>
            <a:pPr algn="r"/>
            <a:r>
              <a:rPr lang="he-IL" sz="3600" dirty="0">
                <a:solidFill>
                  <a:schemeClr val="accent1">
                    <a:lumMod val="60000"/>
                    <a:lumOff val="40000"/>
                  </a:schemeClr>
                </a:solidFill>
                <a:latin typeface="Arial" panose="020B0604020202020204" pitchFamily="34" charset="0"/>
              </a:rPr>
              <a:t>מנחה: פרופ' יזהר לבנר</a:t>
            </a:r>
          </a:p>
          <a:p>
            <a:pPr algn="r"/>
            <a:r>
              <a:rPr lang="he-IL" sz="3600" dirty="0">
                <a:solidFill>
                  <a:schemeClr val="accent2">
                    <a:lumMod val="75000"/>
                  </a:schemeClr>
                </a:solidFill>
                <a:latin typeface="Arial" panose="020B0604020202020204" pitchFamily="34" charset="0"/>
              </a:rPr>
              <a:t>אוגוסט 2020</a:t>
            </a:r>
            <a:endParaRPr lang="x-none" sz="3600" dirty="0">
              <a:solidFill>
                <a:schemeClr val="accent2">
                  <a:lumMod val="75000"/>
                </a:schemeClr>
              </a:solidFill>
              <a:latin typeface="Arial" panose="020B0604020202020204" pitchFamily="34" charset="0"/>
            </a:endParaRPr>
          </a:p>
        </p:txBody>
      </p:sp>
    </p:spTree>
    <p:extLst>
      <p:ext uri="{BB962C8B-B14F-4D97-AF65-F5344CB8AC3E}">
        <p14:creationId xmlns:p14="http://schemas.microsoft.com/office/powerpoint/2010/main" val="756900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1E4B0-A81F-418A-B809-868A59089EFB}"/>
              </a:ext>
            </a:extLst>
          </p:cNvPr>
          <p:cNvSpPr>
            <a:spLocks noGrp="1"/>
          </p:cNvSpPr>
          <p:nvPr>
            <p:ph type="title"/>
          </p:nvPr>
        </p:nvSpPr>
        <p:spPr>
          <a:xfrm>
            <a:off x="1154113" y="186718"/>
            <a:ext cx="9905998" cy="1478570"/>
          </a:xfrm>
        </p:spPr>
        <p:txBody>
          <a:bodyPr>
            <a:normAutofit/>
          </a:bodyPr>
          <a:lstStyle/>
          <a:p>
            <a:pPr algn="ctr"/>
            <a:r>
              <a:rPr lang="he-IL" sz="4000" b="1" dirty="0">
                <a:solidFill>
                  <a:srgbClr val="FFFF00"/>
                </a:solidFill>
                <a:latin typeface="Arial" panose="020B0604020202020204" pitchFamily="34" charset="0"/>
                <a:cs typeface="Arial" panose="020B0604020202020204" pitchFamily="34" charset="0"/>
              </a:rPr>
              <a:t>פירוט הכלים בהם נעשה שימוש בעבודה</a:t>
            </a:r>
            <a:endParaRPr lang="x-none" sz="4000" dirty="0">
              <a:solidFill>
                <a:srgbClr val="FFFF00"/>
              </a:solidFill>
            </a:endParaRPr>
          </a:p>
        </p:txBody>
      </p:sp>
      <p:sp>
        <p:nvSpPr>
          <p:cNvPr id="3" name="Content Placeholder 2">
            <a:extLst>
              <a:ext uri="{FF2B5EF4-FFF2-40B4-BE49-F238E27FC236}">
                <a16:creationId xmlns:a16="http://schemas.microsoft.com/office/drawing/2014/main" id="{667A4B05-E19A-4BA5-99A6-C98997AEDE5A}"/>
              </a:ext>
            </a:extLst>
          </p:cNvPr>
          <p:cNvSpPr>
            <a:spLocks noGrp="1"/>
          </p:cNvSpPr>
          <p:nvPr>
            <p:ph idx="1"/>
          </p:nvPr>
        </p:nvSpPr>
        <p:spPr>
          <a:xfrm>
            <a:off x="1065212" y="1893886"/>
            <a:ext cx="9905999" cy="4608513"/>
          </a:xfrm>
        </p:spPr>
        <p:txBody>
          <a:bodyPr>
            <a:noAutofit/>
          </a:bodyPr>
          <a:lstStyle/>
          <a:p>
            <a:pPr marL="0" indent="0" algn="r" rtl="1">
              <a:buNone/>
            </a:pPr>
            <a:r>
              <a:rPr lang="he-IL" sz="2800" dirty="0"/>
              <a:t>עיבוד מקדים לאות:</a:t>
            </a:r>
          </a:p>
          <a:p>
            <a:r>
              <a:rPr lang="en-US" sz="2800" dirty="0">
                <a:solidFill>
                  <a:srgbClr val="FFC000"/>
                </a:solidFill>
                <a:latin typeface="Arial" panose="020B0604020202020204" pitchFamily="34" charset="0"/>
                <a:cs typeface="Arial" panose="020B0604020202020204" pitchFamily="34" charset="0"/>
              </a:rPr>
              <a:t>MFCC</a:t>
            </a:r>
            <a:r>
              <a:rPr lang="en-US" sz="2800" dirty="0">
                <a:latin typeface="Arial" panose="020B0604020202020204" pitchFamily="34" charset="0"/>
                <a:cs typeface="Arial" panose="020B0604020202020204" pitchFamily="34" charset="0"/>
              </a:rPr>
              <a:t>: Mel-Frequency Cepstral Coefficients</a:t>
            </a:r>
            <a:endParaRPr lang="he-IL" sz="2800" dirty="0">
              <a:latin typeface="Arial" panose="020B0604020202020204" pitchFamily="34" charset="0"/>
              <a:cs typeface="Arial" panose="020B0604020202020204" pitchFamily="34" charset="0"/>
            </a:endParaRPr>
          </a:p>
          <a:p>
            <a:r>
              <a:rPr lang="en-US" sz="2800" dirty="0">
                <a:solidFill>
                  <a:srgbClr val="FFC000"/>
                </a:solidFill>
                <a:latin typeface="Arial" panose="020B0604020202020204" pitchFamily="34" charset="0"/>
                <a:cs typeface="Arial" panose="020B0604020202020204" pitchFamily="34" charset="0"/>
              </a:rPr>
              <a:t>Feature extraction: </a:t>
            </a:r>
            <a:r>
              <a:rPr lang="en-US" sz="2800" dirty="0">
                <a:latin typeface="Arial" panose="020B0604020202020204" pitchFamily="34" charset="0"/>
                <a:cs typeface="Arial" panose="020B0604020202020204" pitchFamily="34" charset="0"/>
              </a:rPr>
              <a:t>call duration,  syllable duration, </a:t>
            </a:r>
          </a:p>
          <a:p>
            <a:pPr marL="0" indent="0">
              <a:buNone/>
            </a:pPr>
            <a:r>
              <a:rPr lang="en-US" sz="2800" dirty="0">
                <a:latin typeface="Arial" panose="020B0604020202020204" pitchFamily="34" charset="0"/>
                <a:cs typeface="Arial" panose="020B0604020202020204" pitchFamily="34" charset="0"/>
              </a:rPr>
              <a:t>			rate (number of syllables per unit time)</a:t>
            </a:r>
            <a:endParaRPr lang="he-IL" sz="2800" dirty="0">
              <a:latin typeface="Arial" panose="020B0604020202020204" pitchFamily="34" charset="0"/>
              <a:cs typeface="Arial" panose="020B0604020202020204" pitchFamily="34" charset="0"/>
            </a:endParaRPr>
          </a:p>
          <a:p>
            <a:pPr marL="0" indent="0" algn="r" rtl="1">
              <a:buNone/>
            </a:pPr>
            <a:r>
              <a:rPr lang="he-IL" sz="2800" dirty="0">
                <a:latin typeface="Arial" panose="020B0604020202020204" pitchFamily="34" charset="0"/>
                <a:cs typeface="Arial" panose="020B0604020202020204" pitchFamily="34" charset="0"/>
              </a:rPr>
              <a:t>סיווג האות:</a:t>
            </a:r>
          </a:p>
          <a:p>
            <a:pPr marL="0" indent="0" algn="r" rtl="1">
              <a:buNone/>
            </a:pPr>
            <a:r>
              <a:rPr lang="he-IL" sz="2800" dirty="0"/>
              <a:t>	למידה מודרכת – </a:t>
            </a:r>
            <a:r>
              <a:rPr lang="en-US" sz="2800" dirty="0"/>
              <a:t> </a:t>
            </a:r>
            <a:r>
              <a:rPr lang="he-IL" sz="2800" dirty="0"/>
              <a:t>רשת נוירונים מלאכותית</a:t>
            </a:r>
            <a:r>
              <a:rPr lang="en-US" sz="2800" dirty="0"/>
              <a:t> (ANN) </a:t>
            </a:r>
            <a:endParaRPr lang="he-IL" sz="2800" dirty="0">
              <a:solidFill>
                <a:srgbClr val="FFC000"/>
              </a:solidFill>
            </a:endParaRPr>
          </a:p>
          <a:p>
            <a:pPr marL="0" indent="0" algn="r" rtl="1">
              <a:buNone/>
            </a:pPr>
            <a:r>
              <a:rPr lang="he-IL" sz="2800" dirty="0"/>
              <a:t>	למידה לא מודרכת – </a:t>
            </a:r>
            <a:r>
              <a:rPr lang="en-US" sz="2800" dirty="0">
                <a:solidFill>
                  <a:srgbClr val="FFC000"/>
                </a:solidFill>
              </a:rPr>
              <a:t>K-means</a:t>
            </a:r>
            <a:r>
              <a:rPr lang="en-US" sz="2800" dirty="0"/>
              <a:t>, </a:t>
            </a:r>
            <a:r>
              <a:rPr lang="en-US" sz="2800" dirty="0">
                <a:solidFill>
                  <a:srgbClr val="FFC000"/>
                </a:solidFill>
              </a:rPr>
              <a:t>K-</a:t>
            </a:r>
            <a:r>
              <a:rPr lang="en-US" sz="2800" dirty="0" err="1">
                <a:solidFill>
                  <a:srgbClr val="FFC000"/>
                </a:solidFill>
              </a:rPr>
              <a:t>medoinds</a:t>
            </a:r>
            <a:r>
              <a:rPr lang="en-US" sz="2800" dirty="0"/>
              <a:t>, </a:t>
            </a:r>
            <a:r>
              <a:rPr lang="en-US" sz="2800" dirty="0">
                <a:solidFill>
                  <a:srgbClr val="FFC000"/>
                </a:solidFill>
              </a:rPr>
              <a:t>SOM, </a:t>
            </a:r>
            <a:r>
              <a:rPr lang="en-US" sz="2800" dirty="0">
                <a:solidFill>
                  <a:srgbClr val="FFC000"/>
                </a:solidFill>
                <a:latin typeface="Arial" panose="020B0604020202020204" pitchFamily="34" charset="0"/>
                <a:cs typeface="Arial" panose="020B0604020202020204" pitchFamily="34" charset="0"/>
              </a:rPr>
              <a:t>t</a:t>
            </a:r>
            <a:r>
              <a:rPr lang="en-US" sz="2800" dirty="0">
                <a:solidFill>
                  <a:srgbClr val="FFC000"/>
                </a:solidFill>
              </a:rPr>
              <a:t>-SNE</a:t>
            </a:r>
            <a:endParaRPr lang="x-none" sz="2800" dirty="0"/>
          </a:p>
        </p:txBody>
      </p:sp>
    </p:spTree>
    <p:extLst>
      <p:ext uri="{BB962C8B-B14F-4D97-AF65-F5344CB8AC3E}">
        <p14:creationId xmlns:p14="http://schemas.microsoft.com/office/powerpoint/2010/main" val="3682674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F2A7B-9303-4D0A-A295-0A2A254087E8}"/>
              </a:ext>
            </a:extLst>
          </p:cNvPr>
          <p:cNvSpPr>
            <a:spLocks noGrp="1"/>
          </p:cNvSpPr>
          <p:nvPr>
            <p:ph type="title"/>
          </p:nvPr>
        </p:nvSpPr>
        <p:spPr>
          <a:xfrm>
            <a:off x="1141413" y="327514"/>
            <a:ext cx="9905998" cy="1478570"/>
          </a:xfrm>
        </p:spPr>
        <p:txBody>
          <a:bodyPr>
            <a:normAutofit/>
          </a:bodyPr>
          <a:lstStyle/>
          <a:p>
            <a:pPr algn="ctr"/>
            <a:r>
              <a:rPr lang="en-US" sz="4000" dirty="0">
                <a:solidFill>
                  <a:srgbClr val="FFFF00"/>
                </a:solidFill>
              </a:rPr>
              <a:t>MFCC</a:t>
            </a:r>
            <a:endParaRPr lang="x-none" sz="4000" dirty="0">
              <a:solidFill>
                <a:srgbClr val="FFFF00"/>
              </a:solidFill>
            </a:endParaRPr>
          </a:p>
        </p:txBody>
      </p:sp>
      <p:sp>
        <p:nvSpPr>
          <p:cNvPr id="3" name="Content Placeholder 2">
            <a:extLst>
              <a:ext uri="{FF2B5EF4-FFF2-40B4-BE49-F238E27FC236}">
                <a16:creationId xmlns:a16="http://schemas.microsoft.com/office/drawing/2014/main" id="{341DDBF0-27A5-49AE-836B-FBA47A15B36C}"/>
              </a:ext>
            </a:extLst>
          </p:cNvPr>
          <p:cNvSpPr>
            <a:spLocks noGrp="1"/>
          </p:cNvSpPr>
          <p:nvPr>
            <p:ph idx="1"/>
          </p:nvPr>
        </p:nvSpPr>
        <p:spPr>
          <a:xfrm>
            <a:off x="469901" y="1510202"/>
            <a:ext cx="10577512" cy="4874555"/>
          </a:xfrm>
        </p:spPr>
        <p:txBody>
          <a:bodyPr>
            <a:noAutofit/>
          </a:bodyPr>
          <a:lstStyle/>
          <a:p>
            <a:pPr marL="0" indent="0" algn="ctr">
              <a:buNone/>
            </a:pPr>
            <a:r>
              <a:rPr lang="en-US" sz="2600" dirty="0">
                <a:solidFill>
                  <a:srgbClr val="FFFF00"/>
                </a:solidFill>
                <a:latin typeface="Arial" panose="020B0604020202020204" pitchFamily="34" charset="0"/>
                <a:cs typeface="Arial" panose="020B0604020202020204" pitchFamily="34" charset="0"/>
              </a:rPr>
              <a:t>Mel-frequency cepstral coefficients</a:t>
            </a:r>
          </a:p>
          <a:p>
            <a:pPr algn="r" rtl="1"/>
            <a:r>
              <a:rPr lang="he-IL" sz="2600" dirty="0">
                <a:latin typeface="Arial" panose="020B0604020202020204" pitchFamily="34" charset="0"/>
                <a:cs typeface="Arial" panose="020B0604020202020204" pitchFamily="34" charset="0"/>
              </a:rPr>
              <a:t>חישוב האנרגיה של האות בתדרים שונים על ידי שימוש ב </a:t>
            </a:r>
            <a:r>
              <a:rPr lang="en-US" sz="2600" dirty="0">
                <a:latin typeface="Arial" panose="020B0604020202020204" pitchFamily="34" charset="0"/>
                <a:cs typeface="Arial" panose="020B0604020202020204" pitchFamily="34" charset="0"/>
              </a:rPr>
              <a:t>  </a:t>
            </a:r>
            <a:r>
              <a:rPr lang="en-US" sz="2600" dirty="0">
                <a:solidFill>
                  <a:srgbClr val="FFC000"/>
                </a:solidFill>
                <a:latin typeface="Arial" panose="020B0604020202020204" pitchFamily="34" charset="0"/>
                <a:cs typeface="Arial" panose="020B0604020202020204" pitchFamily="34" charset="0"/>
              </a:rPr>
              <a:t>Filter bank</a:t>
            </a:r>
            <a:r>
              <a:rPr lang="he-IL" sz="2600" dirty="0">
                <a:solidFill>
                  <a:srgbClr val="FFC000"/>
                </a:solidFill>
                <a:latin typeface="Arial" panose="020B0604020202020204" pitchFamily="34" charset="0"/>
                <a:cs typeface="Arial" panose="020B0604020202020204" pitchFamily="34" charset="0"/>
              </a:rPr>
              <a:t> </a:t>
            </a:r>
            <a:endParaRPr lang="en-US" sz="2600" dirty="0">
              <a:solidFill>
                <a:srgbClr val="FFC000"/>
              </a:solidFill>
              <a:latin typeface="Arial" panose="020B0604020202020204" pitchFamily="34" charset="0"/>
              <a:cs typeface="Arial" panose="020B0604020202020204" pitchFamily="34" charset="0"/>
            </a:endParaRPr>
          </a:p>
          <a:p>
            <a:pPr algn="r" rtl="1"/>
            <a:r>
              <a:rPr lang="en-US" sz="2600" dirty="0">
                <a:latin typeface="Arial" panose="020B0604020202020204" pitchFamily="34" charset="0"/>
                <a:cs typeface="Arial" panose="020B0604020202020204" pitchFamily="34" charset="0"/>
              </a:rPr>
              <a:t>Filter bank</a:t>
            </a:r>
            <a:r>
              <a:rPr lang="he-IL" sz="2600" dirty="0">
                <a:latin typeface="Arial" panose="020B0604020202020204" pitchFamily="34" charset="0"/>
                <a:cs typeface="Arial" panose="020B0604020202020204" pitchFamily="34" charset="0"/>
              </a:rPr>
              <a:t> - מאגר של פילטרים בטווחי תדרים שונים לפי סקאלה מסוימת, </a:t>
            </a:r>
          </a:p>
          <a:p>
            <a:pPr marL="0" indent="0" algn="r" rtl="1">
              <a:buNone/>
            </a:pPr>
            <a:r>
              <a:rPr lang="he-IL" sz="2600" dirty="0">
                <a:latin typeface="Arial" panose="020B0604020202020204" pitchFamily="34" charset="0"/>
                <a:cs typeface="Arial" panose="020B0604020202020204" pitchFamily="34" charset="0"/>
              </a:rPr>
              <a:t>כל סקאלה מאפשרת הדגשה של תדרים שונים לדוגמה</a:t>
            </a:r>
            <a:r>
              <a:rPr lang="en-US" sz="2600" dirty="0">
                <a:latin typeface="Arial" panose="020B0604020202020204" pitchFamily="34" charset="0"/>
                <a:cs typeface="Arial" panose="020B0604020202020204" pitchFamily="34" charset="0"/>
              </a:rPr>
              <a:t>:</a:t>
            </a:r>
            <a:endParaRPr lang="he-IL" sz="2600" dirty="0">
              <a:latin typeface="Arial" panose="020B0604020202020204" pitchFamily="34" charset="0"/>
              <a:cs typeface="Arial" panose="020B0604020202020204" pitchFamily="34" charset="0"/>
            </a:endParaRPr>
          </a:p>
          <a:p>
            <a:pPr lvl="1" algn="r" rtl="1"/>
            <a:r>
              <a:rPr lang="en-US" sz="2600" dirty="0">
                <a:solidFill>
                  <a:srgbClr val="FFC000"/>
                </a:solidFill>
                <a:latin typeface="Arial" panose="020B0604020202020204" pitchFamily="34" charset="0"/>
                <a:cs typeface="Arial" panose="020B0604020202020204" pitchFamily="34" charset="0"/>
              </a:rPr>
              <a:t>Mel filter bank</a:t>
            </a:r>
            <a:r>
              <a:rPr lang="he-IL" sz="2600" dirty="0">
                <a:solidFill>
                  <a:srgbClr val="FFC000"/>
                </a:solidFill>
                <a:latin typeface="Arial" panose="020B0604020202020204" pitchFamily="34" charset="0"/>
                <a:cs typeface="Arial" panose="020B0604020202020204" pitchFamily="34" charset="0"/>
              </a:rPr>
              <a:t> </a:t>
            </a:r>
            <a:r>
              <a:rPr lang="he-IL" sz="2600" dirty="0">
                <a:latin typeface="Arial" panose="020B0604020202020204" pitchFamily="34" charset="0"/>
                <a:cs typeface="Arial" panose="020B0604020202020204" pitchFamily="34" charset="0"/>
              </a:rPr>
              <a:t>– המסננים הם בהשראת האוזן האנושית – סקאלת  </a:t>
            </a:r>
            <a:r>
              <a:rPr lang="en-US" sz="2600" dirty="0" err="1">
                <a:latin typeface="Arial" panose="020B0604020202020204" pitchFamily="34" charset="0"/>
                <a:cs typeface="Arial" panose="020B0604020202020204" pitchFamily="34" charset="0"/>
              </a:rPr>
              <a:t>mel</a:t>
            </a:r>
            <a:r>
              <a:rPr lang="he-IL" sz="2600" dirty="0">
                <a:latin typeface="Arial" panose="020B0604020202020204" pitchFamily="34" charset="0"/>
                <a:cs typeface="Arial" panose="020B0604020202020204" pitchFamily="34" charset="0"/>
              </a:rPr>
              <a:t>.</a:t>
            </a:r>
          </a:p>
          <a:p>
            <a:pPr lvl="1" algn="r" rtl="1"/>
            <a:r>
              <a:rPr lang="en-US" sz="2600" dirty="0">
                <a:solidFill>
                  <a:srgbClr val="FFC000"/>
                </a:solidFill>
                <a:latin typeface="Arial" panose="020B0604020202020204" pitchFamily="34" charset="0"/>
                <a:cs typeface="Arial" panose="020B0604020202020204" pitchFamily="34" charset="0"/>
              </a:rPr>
              <a:t>Linear filter bank </a:t>
            </a:r>
            <a:r>
              <a:rPr lang="he-IL" sz="2600" dirty="0">
                <a:solidFill>
                  <a:srgbClr val="FF0000"/>
                </a:solidFill>
                <a:latin typeface="Arial" panose="020B0604020202020204" pitchFamily="34" charset="0"/>
                <a:cs typeface="Arial" panose="020B0604020202020204" pitchFamily="34" charset="0"/>
              </a:rPr>
              <a:t> </a:t>
            </a:r>
            <a:r>
              <a:rPr lang="he-IL" sz="2600" dirty="0">
                <a:latin typeface="Arial" panose="020B0604020202020204" pitchFamily="34" charset="0"/>
                <a:cs typeface="Arial" panose="020B0604020202020204" pitchFamily="34" charset="0"/>
              </a:rPr>
              <a:t>- מסננים במרווחים שווים, סקאלה לינארית.</a:t>
            </a:r>
          </a:p>
          <a:p>
            <a:pPr lvl="1" algn="r" rtl="1"/>
            <a:r>
              <a:rPr lang="en-US" sz="2600" dirty="0">
                <a:solidFill>
                  <a:srgbClr val="FFC000"/>
                </a:solidFill>
                <a:latin typeface="Arial" panose="020B0604020202020204" pitchFamily="34" charset="0"/>
                <a:cs typeface="Arial" panose="020B0604020202020204" pitchFamily="34" charset="0"/>
              </a:rPr>
              <a:t>Bird filter bank</a:t>
            </a:r>
            <a:r>
              <a:rPr lang="he-IL" sz="2600" dirty="0">
                <a:solidFill>
                  <a:srgbClr val="FFC000"/>
                </a:solidFill>
                <a:latin typeface="Arial" panose="020B0604020202020204" pitchFamily="34" charset="0"/>
                <a:cs typeface="Arial" panose="020B0604020202020204" pitchFamily="34" charset="0"/>
              </a:rPr>
              <a:t> </a:t>
            </a:r>
            <a:r>
              <a:rPr lang="he-IL" sz="2600" dirty="0">
                <a:latin typeface="Arial" panose="020B0604020202020204" pitchFamily="34" charset="0"/>
                <a:cs typeface="Arial" panose="020B0604020202020204" pitchFamily="34" charset="0"/>
              </a:rPr>
              <a:t>– נסיון שלנו ליצר מאגר מסננים המותאם לטווח התדרים של השלדג.</a:t>
            </a:r>
          </a:p>
          <a:p>
            <a:pPr algn="r" rtl="1"/>
            <a:r>
              <a:rPr lang="he-IL" sz="2600" dirty="0">
                <a:latin typeface="Arial" panose="020B0604020202020204" pitchFamily="34" charset="0"/>
                <a:cs typeface="Arial" panose="020B0604020202020204" pitchFamily="34" charset="0"/>
              </a:rPr>
              <a:t>שימוש ב </a:t>
            </a:r>
            <a:r>
              <a:rPr lang="en-US" sz="2600" dirty="0">
                <a:latin typeface="Arial" panose="020B0604020202020204" pitchFamily="34" charset="0"/>
                <a:cs typeface="Arial" panose="020B0604020202020204" pitchFamily="34" charset="0"/>
              </a:rPr>
              <a:t>discrete cosine transform</a:t>
            </a:r>
            <a:r>
              <a:rPr lang="he-IL" sz="2600" dirty="0">
                <a:latin typeface="Arial" panose="020B0604020202020204" pitchFamily="34" charset="0"/>
                <a:cs typeface="Arial" panose="020B0604020202020204" pitchFamily="34" charset="0"/>
              </a:rPr>
              <a:t> לביצוע דה-קורלציה</a:t>
            </a:r>
            <a:endParaRPr lang="en-US" sz="2600" dirty="0">
              <a:latin typeface="Arial" panose="020B0604020202020204" pitchFamily="34" charset="0"/>
              <a:cs typeface="Arial" panose="020B0604020202020204" pitchFamily="34" charset="0"/>
            </a:endParaRPr>
          </a:p>
          <a:p>
            <a:pPr marL="0" indent="0" algn="r">
              <a:buNone/>
            </a:pPr>
            <a:endParaRPr lang="x-none" sz="2600" dirty="0"/>
          </a:p>
        </p:txBody>
      </p:sp>
    </p:spTree>
    <p:extLst>
      <p:ext uri="{BB962C8B-B14F-4D97-AF65-F5344CB8AC3E}">
        <p14:creationId xmlns:p14="http://schemas.microsoft.com/office/powerpoint/2010/main" val="147739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1323F-92C5-44DB-AE17-914E0CAC6504}"/>
              </a:ext>
            </a:extLst>
          </p:cNvPr>
          <p:cNvSpPr>
            <a:spLocks noGrp="1"/>
          </p:cNvSpPr>
          <p:nvPr>
            <p:ph type="title"/>
          </p:nvPr>
        </p:nvSpPr>
        <p:spPr>
          <a:xfrm>
            <a:off x="1143001" y="268117"/>
            <a:ext cx="9905998" cy="1478570"/>
          </a:xfrm>
        </p:spPr>
        <p:txBody>
          <a:bodyPr>
            <a:normAutofit/>
          </a:bodyPr>
          <a:lstStyle/>
          <a:p>
            <a:pPr algn="ctr"/>
            <a:r>
              <a:rPr lang="en-US" sz="4000" b="1" dirty="0">
                <a:solidFill>
                  <a:srgbClr val="FFFF00"/>
                </a:solidFill>
                <a:latin typeface="Arial" panose="020B0604020202020204" pitchFamily="34" charset="0"/>
                <a:cs typeface="Arial" panose="020B0604020202020204" pitchFamily="34" charset="0"/>
              </a:rPr>
              <a:t>MFCC</a:t>
            </a:r>
            <a:endParaRPr lang="x-none" sz="4000" dirty="0">
              <a:solidFill>
                <a:srgbClr val="FFFF00"/>
              </a:solidFill>
            </a:endParaRPr>
          </a:p>
        </p:txBody>
      </p:sp>
      <p:cxnSp>
        <p:nvCxnSpPr>
          <p:cNvPr id="6" name="Straight Arrow Connector 5">
            <a:extLst>
              <a:ext uri="{FF2B5EF4-FFF2-40B4-BE49-F238E27FC236}">
                <a16:creationId xmlns:a16="http://schemas.microsoft.com/office/drawing/2014/main" id="{59A58A50-F464-49E7-9968-821EF66674D2}"/>
              </a:ext>
            </a:extLst>
          </p:cNvPr>
          <p:cNvCxnSpPr>
            <a:cxnSpLocks/>
          </p:cNvCxnSpPr>
          <p:nvPr/>
        </p:nvCxnSpPr>
        <p:spPr>
          <a:xfrm>
            <a:off x="1307652" y="2346171"/>
            <a:ext cx="1420376" cy="0"/>
          </a:xfrm>
          <a:prstGeom prst="straightConnector1">
            <a:avLst/>
          </a:prstGeom>
          <a:ln w="508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9" name="Rectangle: Rounded Corners 8">
            <a:extLst>
              <a:ext uri="{FF2B5EF4-FFF2-40B4-BE49-F238E27FC236}">
                <a16:creationId xmlns:a16="http://schemas.microsoft.com/office/drawing/2014/main" id="{901FC3E5-B12E-4BB5-ACF3-CD9764B88F2F}"/>
              </a:ext>
            </a:extLst>
          </p:cNvPr>
          <p:cNvSpPr/>
          <p:nvPr/>
        </p:nvSpPr>
        <p:spPr>
          <a:xfrm>
            <a:off x="2728028" y="1518746"/>
            <a:ext cx="2791326" cy="162022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DFT</a:t>
            </a:r>
            <a:endParaRPr lang="x-none" sz="4000" dirty="0"/>
          </a:p>
        </p:txBody>
      </p:sp>
      <p:sp>
        <p:nvSpPr>
          <p:cNvPr id="10" name="TextBox 9">
            <a:extLst>
              <a:ext uri="{FF2B5EF4-FFF2-40B4-BE49-F238E27FC236}">
                <a16:creationId xmlns:a16="http://schemas.microsoft.com/office/drawing/2014/main" id="{FA59DDFD-B3CB-40D4-B98A-76C39697AA9B}"/>
              </a:ext>
            </a:extLst>
          </p:cNvPr>
          <p:cNvSpPr txBox="1"/>
          <p:nvPr/>
        </p:nvSpPr>
        <p:spPr>
          <a:xfrm>
            <a:off x="1412732" y="1602662"/>
            <a:ext cx="2840752" cy="584775"/>
          </a:xfrm>
          <a:prstGeom prst="rect">
            <a:avLst/>
          </a:prstGeom>
          <a:noFill/>
        </p:spPr>
        <p:txBody>
          <a:bodyPr wrap="square" rtlCol="1">
            <a:spAutoFit/>
          </a:bodyPr>
          <a:lstStyle/>
          <a:p>
            <a:r>
              <a:rPr lang="en-US" sz="3200" dirty="0">
                <a:solidFill>
                  <a:srgbClr val="FFFF00"/>
                </a:solidFill>
              </a:rPr>
              <a:t>Signal</a:t>
            </a:r>
            <a:endParaRPr lang="he-IL" sz="3200" dirty="0">
              <a:solidFill>
                <a:srgbClr val="FFFF00"/>
              </a:solidFill>
            </a:endParaRPr>
          </a:p>
        </p:txBody>
      </p:sp>
      <p:cxnSp>
        <p:nvCxnSpPr>
          <p:cNvPr id="14" name="Straight Arrow Connector 13">
            <a:extLst>
              <a:ext uri="{FF2B5EF4-FFF2-40B4-BE49-F238E27FC236}">
                <a16:creationId xmlns:a16="http://schemas.microsoft.com/office/drawing/2014/main" id="{9BD7F673-E937-45AE-A230-527163627E40}"/>
              </a:ext>
            </a:extLst>
          </p:cNvPr>
          <p:cNvCxnSpPr>
            <a:cxnSpLocks/>
          </p:cNvCxnSpPr>
          <p:nvPr/>
        </p:nvCxnSpPr>
        <p:spPr>
          <a:xfrm>
            <a:off x="5519354" y="2346171"/>
            <a:ext cx="1730811" cy="0"/>
          </a:xfrm>
          <a:prstGeom prst="straightConnector1">
            <a:avLst/>
          </a:prstGeom>
          <a:ln w="508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76D1EA75-2EC1-4DDA-A68A-465CD0D50B5E}"/>
              </a:ext>
            </a:extLst>
          </p:cNvPr>
          <p:cNvSpPr txBox="1"/>
          <p:nvPr/>
        </p:nvSpPr>
        <p:spPr>
          <a:xfrm>
            <a:off x="5568780" y="1251641"/>
            <a:ext cx="1852214" cy="1077218"/>
          </a:xfrm>
          <a:prstGeom prst="rect">
            <a:avLst/>
          </a:prstGeom>
          <a:noFill/>
        </p:spPr>
        <p:txBody>
          <a:bodyPr wrap="square" rtlCol="1">
            <a:spAutoFit/>
          </a:bodyPr>
          <a:lstStyle/>
          <a:p>
            <a:r>
              <a:rPr lang="en-US" sz="3200" dirty="0">
                <a:solidFill>
                  <a:srgbClr val="FFFF00"/>
                </a:solidFill>
              </a:rPr>
              <a:t>Signal spectrum</a:t>
            </a:r>
            <a:endParaRPr lang="he-IL" sz="3200" dirty="0">
              <a:solidFill>
                <a:srgbClr val="FFFF00"/>
              </a:solidFill>
            </a:endParaRPr>
          </a:p>
        </p:txBody>
      </p:sp>
      <p:sp>
        <p:nvSpPr>
          <p:cNvPr id="17" name="Rectangle: Rounded Corners 16">
            <a:extLst>
              <a:ext uri="{FF2B5EF4-FFF2-40B4-BE49-F238E27FC236}">
                <a16:creationId xmlns:a16="http://schemas.microsoft.com/office/drawing/2014/main" id="{5CD7266B-24F4-4A2C-B375-62323C2D1C68}"/>
              </a:ext>
            </a:extLst>
          </p:cNvPr>
          <p:cNvSpPr/>
          <p:nvPr/>
        </p:nvSpPr>
        <p:spPr>
          <a:xfrm>
            <a:off x="7250165" y="1430739"/>
            <a:ext cx="2791326" cy="162022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|X(k)|²</a:t>
            </a:r>
            <a:endParaRPr lang="he-IL" sz="4000" dirty="0"/>
          </a:p>
          <a:p>
            <a:pPr algn="ctr"/>
            <a:endParaRPr lang="x-none" dirty="0"/>
          </a:p>
        </p:txBody>
      </p:sp>
      <p:cxnSp>
        <p:nvCxnSpPr>
          <p:cNvPr id="42" name="Connector: Elbow 41">
            <a:extLst>
              <a:ext uri="{FF2B5EF4-FFF2-40B4-BE49-F238E27FC236}">
                <a16:creationId xmlns:a16="http://schemas.microsoft.com/office/drawing/2014/main" id="{A0589F94-050F-4D86-AC42-5C57DFAD426D}"/>
              </a:ext>
            </a:extLst>
          </p:cNvPr>
          <p:cNvCxnSpPr>
            <a:cxnSpLocks/>
            <a:stCxn id="17" idx="3"/>
          </p:cNvCxnSpPr>
          <p:nvPr/>
        </p:nvCxnSpPr>
        <p:spPr>
          <a:xfrm flipH="1">
            <a:off x="419099" y="2240853"/>
            <a:ext cx="9622392" cy="1247542"/>
          </a:xfrm>
          <a:prstGeom prst="bentConnector3">
            <a:avLst>
              <a:gd name="adj1" fmla="val -2376"/>
            </a:avLst>
          </a:prstGeom>
          <a:ln w="50800">
            <a:solidFill>
              <a:schemeClr val="tx1"/>
            </a:solidFill>
          </a:ln>
        </p:spPr>
        <p:style>
          <a:lnRef idx="3">
            <a:schemeClr val="dk1"/>
          </a:lnRef>
          <a:fillRef idx="0">
            <a:schemeClr val="dk1"/>
          </a:fillRef>
          <a:effectRef idx="2">
            <a:schemeClr val="dk1"/>
          </a:effectRef>
          <a:fontRef idx="minor">
            <a:schemeClr val="tx1"/>
          </a:fontRef>
        </p:style>
      </p:cxnSp>
      <p:sp>
        <p:nvSpPr>
          <p:cNvPr id="44" name="Rectangle: Rounded Corners 43">
            <a:extLst>
              <a:ext uri="{FF2B5EF4-FFF2-40B4-BE49-F238E27FC236}">
                <a16:creationId xmlns:a16="http://schemas.microsoft.com/office/drawing/2014/main" id="{107F3C96-8DCC-4268-AB0D-36B6356DF5C3}"/>
              </a:ext>
            </a:extLst>
          </p:cNvPr>
          <p:cNvSpPr/>
          <p:nvPr/>
        </p:nvSpPr>
        <p:spPr>
          <a:xfrm>
            <a:off x="2538113" y="4445224"/>
            <a:ext cx="2791326" cy="162022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Spaced Filter Bank</a:t>
            </a:r>
            <a:endParaRPr lang="x-none" sz="4000" dirty="0"/>
          </a:p>
        </p:txBody>
      </p:sp>
      <p:cxnSp>
        <p:nvCxnSpPr>
          <p:cNvPr id="53" name="Connector: Elbow 52">
            <a:extLst>
              <a:ext uri="{FF2B5EF4-FFF2-40B4-BE49-F238E27FC236}">
                <a16:creationId xmlns:a16="http://schemas.microsoft.com/office/drawing/2014/main" id="{2B3DDCE1-1DED-468A-A065-D77B55DF0700}"/>
              </a:ext>
            </a:extLst>
          </p:cNvPr>
          <p:cNvCxnSpPr>
            <a:cxnSpLocks/>
            <a:endCxn id="44" idx="1"/>
          </p:cNvCxnSpPr>
          <p:nvPr/>
        </p:nvCxnSpPr>
        <p:spPr>
          <a:xfrm>
            <a:off x="419099" y="3488397"/>
            <a:ext cx="2119014" cy="1766941"/>
          </a:xfrm>
          <a:prstGeom prst="bentConnector3">
            <a:avLst>
              <a:gd name="adj1" fmla="val -344"/>
            </a:avLst>
          </a:prstGeom>
          <a:ln w="508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0EC9FC3D-9EF1-4C5F-9328-7F753FFA53C8}"/>
              </a:ext>
            </a:extLst>
          </p:cNvPr>
          <p:cNvCxnSpPr>
            <a:cxnSpLocks/>
            <a:stCxn id="44" idx="3"/>
            <a:endCxn id="58" idx="1"/>
          </p:cNvCxnSpPr>
          <p:nvPr/>
        </p:nvCxnSpPr>
        <p:spPr>
          <a:xfrm>
            <a:off x="5329439" y="5255338"/>
            <a:ext cx="1971117" cy="3282"/>
          </a:xfrm>
          <a:prstGeom prst="straightConnector1">
            <a:avLst/>
          </a:prstGeom>
          <a:ln w="508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8" name="Rectangle: Rounded Corners 57">
            <a:extLst>
              <a:ext uri="{FF2B5EF4-FFF2-40B4-BE49-F238E27FC236}">
                <a16:creationId xmlns:a16="http://schemas.microsoft.com/office/drawing/2014/main" id="{2A2B38B4-7C49-4C3F-AECF-BC2C3134F78A}"/>
              </a:ext>
            </a:extLst>
          </p:cNvPr>
          <p:cNvSpPr/>
          <p:nvPr/>
        </p:nvSpPr>
        <p:spPr>
          <a:xfrm>
            <a:off x="7300556" y="4448506"/>
            <a:ext cx="2791326" cy="162022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sz="3200" dirty="0"/>
              <a:t>Discrete Cosine Transform</a:t>
            </a:r>
            <a:endParaRPr lang="he-IL" sz="3200" dirty="0"/>
          </a:p>
          <a:p>
            <a:pPr algn="ctr"/>
            <a:r>
              <a:rPr lang="en-US" sz="3200" dirty="0"/>
              <a:t>(optional)</a:t>
            </a:r>
            <a:endParaRPr lang="he-IL" sz="3200" dirty="0"/>
          </a:p>
          <a:p>
            <a:pPr algn="ctr"/>
            <a:endParaRPr lang="x-none" sz="3200" dirty="0"/>
          </a:p>
        </p:txBody>
      </p:sp>
      <p:sp>
        <p:nvSpPr>
          <p:cNvPr id="62" name="TextBox 61">
            <a:extLst>
              <a:ext uri="{FF2B5EF4-FFF2-40B4-BE49-F238E27FC236}">
                <a16:creationId xmlns:a16="http://schemas.microsoft.com/office/drawing/2014/main" id="{260D8512-8ADE-4178-AA18-736EE74D537B}"/>
              </a:ext>
            </a:extLst>
          </p:cNvPr>
          <p:cNvSpPr txBox="1"/>
          <p:nvPr/>
        </p:nvSpPr>
        <p:spPr>
          <a:xfrm>
            <a:off x="521176" y="3747195"/>
            <a:ext cx="2311932" cy="1569660"/>
          </a:xfrm>
          <a:prstGeom prst="rect">
            <a:avLst/>
          </a:prstGeom>
          <a:noFill/>
        </p:spPr>
        <p:txBody>
          <a:bodyPr wrap="square" rtlCol="1">
            <a:spAutoFit/>
          </a:bodyPr>
          <a:lstStyle/>
          <a:p>
            <a:r>
              <a:rPr lang="en-US" sz="3200" dirty="0">
                <a:solidFill>
                  <a:srgbClr val="FFFF00"/>
                </a:solidFill>
              </a:rPr>
              <a:t>Signal power spectrum</a:t>
            </a:r>
            <a:endParaRPr lang="he-IL" sz="3200" dirty="0">
              <a:solidFill>
                <a:srgbClr val="FFFF00"/>
              </a:solidFill>
            </a:endParaRPr>
          </a:p>
        </p:txBody>
      </p:sp>
      <p:sp>
        <p:nvSpPr>
          <p:cNvPr id="64" name="TextBox 63">
            <a:extLst>
              <a:ext uri="{FF2B5EF4-FFF2-40B4-BE49-F238E27FC236}">
                <a16:creationId xmlns:a16="http://schemas.microsoft.com/office/drawing/2014/main" id="{EBE3416F-4A6B-4CF0-B947-D6241123988C}"/>
              </a:ext>
            </a:extLst>
          </p:cNvPr>
          <p:cNvSpPr txBox="1"/>
          <p:nvPr/>
        </p:nvSpPr>
        <p:spPr>
          <a:xfrm>
            <a:off x="5329439" y="3685677"/>
            <a:ext cx="1858850" cy="1569660"/>
          </a:xfrm>
          <a:prstGeom prst="rect">
            <a:avLst/>
          </a:prstGeom>
          <a:noFill/>
        </p:spPr>
        <p:txBody>
          <a:bodyPr wrap="square" rtlCol="1">
            <a:spAutoFit/>
          </a:bodyPr>
          <a:lstStyle/>
          <a:p>
            <a:pPr algn="ctr"/>
            <a:r>
              <a:rPr lang="en-US" sz="3200" dirty="0">
                <a:solidFill>
                  <a:srgbClr val="FFFF00"/>
                </a:solidFill>
              </a:rPr>
              <a:t>Spectral energy in each filter</a:t>
            </a:r>
            <a:endParaRPr lang="he-IL" sz="3200" dirty="0">
              <a:solidFill>
                <a:srgbClr val="FFFF00"/>
              </a:solidFill>
            </a:endParaRPr>
          </a:p>
        </p:txBody>
      </p:sp>
      <p:cxnSp>
        <p:nvCxnSpPr>
          <p:cNvPr id="65" name="Straight Arrow Connector 64">
            <a:extLst>
              <a:ext uri="{FF2B5EF4-FFF2-40B4-BE49-F238E27FC236}">
                <a16:creationId xmlns:a16="http://schemas.microsoft.com/office/drawing/2014/main" id="{808891F4-3D0C-42D8-AFB6-827EBA5608B3}"/>
              </a:ext>
            </a:extLst>
          </p:cNvPr>
          <p:cNvCxnSpPr>
            <a:cxnSpLocks/>
            <a:stCxn id="58" idx="3"/>
          </p:cNvCxnSpPr>
          <p:nvPr/>
        </p:nvCxnSpPr>
        <p:spPr>
          <a:xfrm flipV="1">
            <a:off x="10091882" y="5258619"/>
            <a:ext cx="1804843" cy="1"/>
          </a:xfrm>
          <a:prstGeom prst="straightConnector1">
            <a:avLst/>
          </a:prstGeom>
          <a:ln w="508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6" name="TextBox 65">
            <a:extLst>
              <a:ext uri="{FF2B5EF4-FFF2-40B4-BE49-F238E27FC236}">
                <a16:creationId xmlns:a16="http://schemas.microsoft.com/office/drawing/2014/main" id="{2ECAC75B-D672-474C-A95C-42892672A78A}"/>
              </a:ext>
            </a:extLst>
          </p:cNvPr>
          <p:cNvSpPr txBox="1"/>
          <p:nvPr/>
        </p:nvSpPr>
        <p:spPr>
          <a:xfrm>
            <a:off x="9955033" y="5229509"/>
            <a:ext cx="2078540" cy="1077218"/>
          </a:xfrm>
          <a:prstGeom prst="rect">
            <a:avLst/>
          </a:prstGeom>
          <a:noFill/>
        </p:spPr>
        <p:txBody>
          <a:bodyPr wrap="square" rtlCol="1">
            <a:spAutoFit/>
          </a:bodyPr>
          <a:lstStyle/>
          <a:p>
            <a:pPr algn="ctr"/>
            <a:r>
              <a:rPr lang="en-US" sz="3200" dirty="0">
                <a:solidFill>
                  <a:srgbClr val="FFFF00"/>
                </a:solidFill>
              </a:rPr>
              <a:t>Cepstral coefficients</a:t>
            </a:r>
            <a:endParaRPr lang="he-IL" sz="3200" dirty="0">
              <a:solidFill>
                <a:srgbClr val="FFFF00"/>
              </a:solidFill>
            </a:endParaRPr>
          </a:p>
        </p:txBody>
      </p:sp>
      <p:sp>
        <p:nvSpPr>
          <p:cNvPr id="67" name="TextBox 66">
            <a:extLst>
              <a:ext uri="{FF2B5EF4-FFF2-40B4-BE49-F238E27FC236}">
                <a16:creationId xmlns:a16="http://schemas.microsoft.com/office/drawing/2014/main" id="{803D8802-C3CE-42B4-80C5-2C3E31989637}"/>
              </a:ext>
            </a:extLst>
          </p:cNvPr>
          <p:cNvSpPr txBox="1"/>
          <p:nvPr/>
        </p:nvSpPr>
        <p:spPr>
          <a:xfrm>
            <a:off x="10091882" y="4470507"/>
            <a:ext cx="1651038" cy="584775"/>
          </a:xfrm>
          <a:prstGeom prst="rect">
            <a:avLst/>
          </a:prstGeom>
          <a:noFill/>
        </p:spPr>
        <p:txBody>
          <a:bodyPr wrap="square" rtlCol="1">
            <a:spAutoFit/>
          </a:bodyPr>
          <a:lstStyle/>
          <a:p>
            <a:pPr algn="ctr"/>
            <a:r>
              <a:rPr lang="en-US" sz="3200" dirty="0">
                <a:solidFill>
                  <a:srgbClr val="FFFF00"/>
                </a:solidFill>
              </a:rPr>
              <a:t>MFCC</a:t>
            </a:r>
            <a:endParaRPr lang="he-IL" sz="3200" dirty="0">
              <a:solidFill>
                <a:srgbClr val="FFFF00"/>
              </a:solidFill>
            </a:endParaRPr>
          </a:p>
        </p:txBody>
      </p:sp>
    </p:spTree>
    <p:extLst>
      <p:ext uri="{BB962C8B-B14F-4D97-AF65-F5344CB8AC3E}">
        <p14:creationId xmlns:p14="http://schemas.microsoft.com/office/powerpoint/2010/main" val="998373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310C1-6C0B-4390-9BEA-38B6FC008C33}"/>
              </a:ext>
            </a:extLst>
          </p:cNvPr>
          <p:cNvSpPr>
            <a:spLocks noGrp="1"/>
          </p:cNvSpPr>
          <p:nvPr>
            <p:ph type="title"/>
          </p:nvPr>
        </p:nvSpPr>
        <p:spPr>
          <a:xfrm>
            <a:off x="1141414" y="187526"/>
            <a:ext cx="9905998" cy="1478570"/>
          </a:xfrm>
        </p:spPr>
        <p:txBody>
          <a:bodyPr>
            <a:normAutofit/>
          </a:bodyPr>
          <a:lstStyle/>
          <a:p>
            <a:pPr algn="ctr"/>
            <a:r>
              <a:rPr lang="en-US" sz="4000" dirty="0">
                <a:solidFill>
                  <a:srgbClr val="FFFF00"/>
                </a:solidFill>
              </a:rPr>
              <a:t>MFB</a:t>
            </a:r>
            <a:endParaRPr lang="x-none" sz="4000" dirty="0">
              <a:solidFill>
                <a:srgbClr val="FFFF00"/>
              </a:solidFill>
            </a:endParaRPr>
          </a:p>
        </p:txBody>
      </p:sp>
      <p:sp>
        <p:nvSpPr>
          <p:cNvPr id="3" name="Content Placeholder 2">
            <a:extLst>
              <a:ext uri="{FF2B5EF4-FFF2-40B4-BE49-F238E27FC236}">
                <a16:creationId xmlns:a16="http://schemas.microsoft.com/office/drawing/2014/main" id="{6D67DA92-D5EF-4E14-8ACC-553E7D39D4B1}"/>
              </a:ext>
            </a:extLst>
          </p:cNvPr>
          <p:cNvSpPr>
            <a:spLocks noGrp="1"/>
          </p:cNvSpPr>
          <p:nvPr>
            <p:ph idx="1"/>
          </p:nvPr>
        </p:nvSpPr>
        <p:spPr>
          <a:xfrm>
            <a:off x="1141414" y="1442991"/>
            <a:ext cx="9905998" cy="3541714"/>
          </a:xfrm>
        </p:spPr>
        <p:txBody>
          <a:bodyPr anchor="ctr">
            <a:normAutofit/>
          </a:bodyPr>
          <a:lstStyle/>
          <a:p>
            <a:pPr algn="r" rtl="1"/>
            <a:r>
              <a:rPr lang="he-IL" sz="2800" dirty="0"/>
              <a:t>הרעיון הבסיסי: חישוב של אנליזת תדר המבוססת על </a:t>
            </a:r>
            <a:r>
              <a:rPr lang="en-US" sz="2800" dirty="0">
                <a:solidFill>
                  <a:srgbClr val="FFC000"/>
                </a:solidFill>
              </a:rPr>
              <a:t>Filter Bank</a:t>
            </a:r>
            <a:r>
              <a:rPr lang="he-IL" sz="2800" dirty="0">
                <a:solidFill>
                  <a:srgbClr val="FFC000"/>
                </a:solidFill>
              </a:rPr>
              <a:t> </a:t>
            </a:r>
            <a:r>
              <a:rPr lang="he-IL" sz="2800" dirty="0"/>
              <a:t>עם תדירויות ורוחבי פס המתאימים ל – </a:t>
            </a:r>
            <a:r>
              <a:rPr lang="en-US" sz="2800" dirty="0"/>
              <a:t>Critical bands</a:t>
            </a:r>
            <a:r>
              <a:rPr lang="he-IL" sz="2800" dirty="0"/>
              <a:t>, בדומה למה שמתרחש במערכת השמיעה של יונקים.</a:t>
            </a:r>
          </a:p>
          <a:p>
            <a:pPr algn="r" rtl="1"/>
            <a:r>
              <a:rPr lang="he-IL" sz="2800" dirty="0"/>
              <a:t>המסננים מנורמלים כך שאם נעביר דרכם אות עם התמרת פורייה בדידה שטוחה </a:t>
            </a:r>
            <a:r>
              <a:rPr lang="en-US" sz="2800" dirty="0"/>
              <a:t>(flat)</a:t>
            </a:r>
            <a:r>
              <a:rPr lang="he-IL" sz="2800" dirty="0"/>
              <a:t> גם היציאה תהיה שטוחה.</a:t>
            </a:r>
            <a:endParaRPr lang="en-US" sz="2800" dirty="0"/>
          </a:p>
          <a:p>
            <a:pPr algn="r" rtl="1"/>
            <a:r>
              <a:rPr lang="he-IL" sz="2800" dirty="0"/>
              <a:t>התמרת פוריה הבדידה (</a:t>
            </a:r>
            <a:r>
              <a:rPr lang="en-US" sz="2800" dirty="0">
                <a:solidFill>
                  <a:srgbClr val="FFC000"/>
                </a:solidFill>
              </a:rPr>
              <a:t>DFT</a:t>
            </a:r>
            <a:r>
              <a:rPr lang="he-IL" sz="2800" dirty="0"/>
              <a:t>)</a:t>
            </a:r>
          </a:p>
          <a:p>
            <a:pPr algn="r" rtl="1"/>
            <a:endParaRPr lang="x-none" sz="2800" dirty="0"/>
          </a:p>
        </p:txBody>
      </p:sp>
      <p:pic>
        <p:nvPicPr>
          <p:cNvPr id="10" name="Graphic 9">
            <a:extLst>
              <a:ext uri="{FF2B5EF4-FFF2-40B4-BE49-F238E27FC236}">
                <a16:creationId xmlns:a16="http://schemas.microsoft.com/office/drawing/2014/main" id="{34F82036-BFCE-41DD-B4D6-8C268D7FE9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78154" y="4138863"/>
            <a:ext cx="7594183" cy="2277335"/>
          </a:xfrm>
          <a:prstGeom prst="rect">
            <a:avLst/>
          </a:prstGeom>
        </p:spPr>
      </p:pic>
    </p:spTree>
    <p:extLst>
      <p:ext uri="{BB962C8B-B14F-4D97-AF65-F5344CB8AC3E}">
        <p14:creationId xmlns:p14="http://schemas.microsoft.com/office/powerpoint/2010/main" val="78210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310C1-6C0B-4390-9BEA-38B6FC008C33}"/>
              </a:ext>
            </a:extLst>
          </p:cNvPr>
          <p:cNvSpPr>
            <a:spLocks noGrp="1"/>
          </p:cNvSpPr>
          <p:nvPr>
            <p:ph type="title"/>
          </p:nvPr>
        </p:nvSpPr>
        <p:spPr>
          <a:xfrm>
            <a:off x="1068447" y="207038"/>
            <a:ext cx="9905998" cy="1478570"/>
          </a:xfrm>
        </p:spPr>
        <p:txBody>
          <a:bodyPr>
            <a:normAutofit/>
          </a:bodyPr>
          <a:lstStyle/>
          <a:p>
            <a:pPr algn="ctr"/>
            <a:r>
              <a:rPr lang="en-US" sz="4000" b="1">
                <a:solidFill>
                  <a:srgbClr val="FFFF00"/>
                </a:solidFill>
              </a:rPr>
              <a:t>FILTER BANK</a:t>
            </a:r>
            <a:endParaRPr lang="x-none" sz="4000" dirty="0">
              <a:solidFill>
                <a:srgbClr val="FFFF00"/>
              </a:solidFill>
            </a:endParaRPr>
          </a:p>
        </p:txBody>
      </p:sp>
      <p:sp>
        <p:nvSpPr>
          <p:cNvPr id="7" name="TextBox 6">
            <a:extLst>
              <a:ext uri="{FF2B5EF4-FFF2-40B4-BE49-F238E27FC236}">
                <a16:creationId xmlns:a16="http://schemas.microsoft.com/office/drawing/2014/main" id="{1A6624E6-F4B2-4529-B1EB-4225E92F4101}"/>
              </a:ext>
            </a:extLst>
          </p:cNvPr>
          <p:cNvSpPr txBox="1"/>
          <p:nvPr/>
        </p:nvSpPr>
        <p:spPr>
          <a:xfrm>
            <a:off x="4787919" y="1111838"/>
            <a:ext cx="2840752" cy="584775"/>
          </a:xfrm>
          <a:prstGeom prst="rect">
            <a:avLst/>
          </a:prstGeom>
          <a:noFill/>
        </p:spPr>
        <p:txBody>
          <a:bodyPr wrap="square" rtlCol="1">
            <a:spAutoFit/>
          </a:bodyPr>
          <a:lstStyle/>
          <a:p>
            <a:r>
              <a:rPr lang="en-US" sz="3200">
                <a:solidFill>
                  <a:srgbClr val="FFFF00"/>
                </a:solidFill>
              </a:rPr>
              <a:t>Mel filter bank</a:t>
            </a:r>
            <a:endParaRPr lang="he-IL" sz="3200" dirty="0">
              <a:solidFill>
                <a:srgbClr val="FFFF00"/>
              </a:solidFill>
            </a:endParaRPr>
          </a:p>
        </p:txBody>
      </p:sp>
      <p:pic>
        <p:nvPicPr>
          <p:cNvPr id="9" name="Picture 8" descr="A close up of a logo&#10;&#10;Description automatically generated">
            <a:extLst>
              <a:ext uri="{FF2B5EF4-FFF2-40B4-BE49-F238E27FC236}">
                <a16:creationId xmlns:a16="http://schemas.microsoft.com/office/drawing/2014/main" id="{AD5D9824-C298-40B1-AE70-EE88548EE5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632" y="1696613"/>
            <a:ext cx="5855367" cy="5018972"/>
          </a:xfrm>
          <a:prstGeom prst="rect">
            <a:avLst/>
          </a:prstGeom>
        </p:spPr>
      </p:pic>
      <p:pic>
        <p:nvPicPr>
          <p:cNvPr id="8" name="Picture 7" descr="A close up of a piece of paper&#10;&#10;Description automatically generated">
            <a:extLst>
              <a:ext uri="{FF2B5EF4-FFF2-40B4-BE49-F238E27FC236}">
                <a16:creationId xmlns:a16="http://schemas.microsoft.com/office/drawing/2014/main" id="{8DA31720-FC0D-4D80-BD87-E07886217E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4333" y="1694859"/>
            <a:ext cx="6317036" cy="5020726"/>
          </a:xfrm>
          <a:prstGeom prst="rect">
            <a:avLst/>
          </a:prstGeom>
        </p:spPr>
      </p:pic>
    </p:spTree>
    <p:extLst>
      <p:ext uri="{BB962C8B-B14F-4D97-AF65-F5344CB8AC3E}">
        <p14:creationId xmlns:p14="http://schemas.microsoft.com/office/powerpoint/2010/main" val="3825298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310C1-6C0B-4390-9BEA-38B6FC008C33}"/>
              </a:ext>
            </a:extLst>
          </p:cNvPr>
          <p:cNvSpPr>
            <a:spLocks noGrp="1"/>
          </p:cNvSpPr>
          <p:nvPr>
            <p:ph type="title"/>
          </p:nvPr>
        </p:nvSpPr>
        <p:spPr>
          <a:xfrm>
            <a:off x="1304365" y="0"/>
            <a:ext cx="9905998" cy="1478570"/>
          </a:xfrm>
        </p:spPr>
        <p:txBody>
          <a:bodyPr>
            <a:normAutofit/>
          </a:bodyPr>
          <a:lstStyle/>
          <a:p>
            <a:pPr algn="ctr"/>
            <a:r>
              <a:rPr lang="en-US" sz="4000" b="1" dirty="0">
                <a:solidFill>
                  <a:srgbClr val="FFFF00"/>
                </a:solidFill>
              </a:rPr>
              <a:t>FILTER BANK</a:t>
            </a:r>
            <a:endParaRPr lang="x-none" sz="4000" dirty="0">
              <a:solidFill>
                <a:srgbClr val="FFFF00"/>
              </a:solidFill>
            </a:endParaRPr>
          </a:p>
        </p:txBody>
      </p:sp>
      <p:sp>
        <p:nvSpPr>
          <p:cNvPr id="12" name="TextBox 11">
            <a:extLst>
              <a:ext uri="{FF2B5EF4-FFF2-40B4-BE49-F238E27FC236}">
                <a16:creationId xmlns:a16="http://schemas.microsoft.com/office/drawing/2014/main" id="{9ECD72E7-61B1-4AD6-96C7-F8C85937B3B9}"/>
              </a:ext>
            </a:extLst>
          </p:cNvPr>
          <p:cNvSpPr txBox="1"/>
          <p:nvPr/>
        </p:nvSpPr>
        <p:spPr>
          <a:xfrm>
            <a:off x="4944623" y="893793"/>
            <a:ext cx="2840752" cy="584775"/>
          </a:xfrm>
          <a:prstGeom prst="rect">
            <a:avLst/>
          </a:prstGeom>
          <a:noFill/>
        </p:spPr>
        <p:txBody>
          <a:bodyPr wrap="square" rtlCol="1">
            <a:spAutoFit/>
          </a:bodyPr>
          <a:lstStyle/>
          <a:p>
            <a:r>
              <a:rPr lang="en-US" sz="3200" dirty="0">
                <a:solidFill>
                  <a:srgbClr val="FFFF00"/>
                </a:solidFill>
              </a:rPr>
              <a:t>Bird filter bank</a:t>
            </a:r>
            <a:endParaRPr lang="he-IL" sz="3200" dirty="0">
              <a:solidFill>
                <a:srgbClr val="FFFF00"/>
              </a:solidFill>
            </a:endParaRPr>
          </a:p>
        </p:txBody>
      </p:sp>
      <p:pic>
        <p:nvPicPr>
          <p:cNvPr id="4" name="Picture 3" descr="A picture containing table&#10;&#10;Description automatically generated">
            <a:extLst>
              <a:ext uri="{FF2B5EF4-FFF2-40B4-BE49-F238E27FC236}">
                <a16:creationId xmlns:a16="http://schemas.microsoft.com/office/drawing/2014/main" id="{F33898DA-6838-42C7-9373-2F6C2049EF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41" y="1478568"/>
            <a:ext cx="6481010" cy="5227032"/>
          </a:xfrm>
          <a:prstGeom prst="rect">
            <a:avLst/>
          </a:prstGeom>
        </p:spPr>
      </p:pic>
      <p:pic>
        <p:nvPicPr>
          <p:cNvPr id="5" name="Picture 4" descr="A picture containing screenshot&#10;&#10;Description automatically generated">
            <a:extLst>
              <a:ext uri="{FF2B5EF4-FFF2-40B4-BE49-F238E27FC236}">
                <a16:creationId xmlns:a16="http://schemas.microsoft.com/office/drawing/2014/main" id="{F247D549-26D9-4915-8C12-397AD8B4C1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3525" y="1478568"/>
            <a:ext cx="6154934" cy="5227032"/>
          </a:xfrm>
          <a:prstGeom prst="rect">
            <a:avLst/>
          </a:prstGeom>
        </p:spPr>
      </p:pic>
    </p:spTree>
    <p:extLst>
      <p:ext uri="{BB962C8B-B14F-4D97-AF65-F5344CB8AC3E}">
        <p14:creationId xmlns:p14="http://schemas.microsoft.com/office/powerpoint/2010/main" val="1597509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310C1-6C0B-4390-9BEA-38B6FC008C33}"/>
              </a:ext>
            </a:extLst>
          </p:cNvPr>
          <p:cNvSpPr>
            <a:spLocks noGrp="1"/>
          </p:cNvSpPr>
          <p:nvPr>
            <p:ph type="title"/>
          </p:nvPr>
        </p:nvSpPr>
        <p:spPr>
          <a:xfrm>
            <a:off x="1068447" y="207038"/>
            <a:ext cx="9905998" cy="1478570"/>
          </a:xfrm>
        </p:spPr>
        <p:txBody>
          <a:bodyPr>
            <a:normAutofit/>
          </a:bodyPr>
          <a:lstStyle/>
          <a:p>
            <a:pPr algn="ctr"/>
            <a:r>
              <a:rPr lang="en-US" sz="4000" b="1" dirty="0">
                <a:solidFill>
                  <a:srgbClr val="FFFF00"/>
                </a:solidFill>
              </a:rPr>
              <a:t>FILTER BANK</a:t>
            </a:r>
            <a:endParaRPr lang="x-none" sz="4000" b="1" dirty="0">
              <a:solidFill>
                <a:srgbClr val="FFFF00"/>
              </a:solidFill>
            </a:endParaRPr>
          </a:p>
        </p:txBody>
      </p:sp>
      <p:sp>
        <p:nvSpPr>
          <p:cNvPr id="17" name="TextBox 16">
            <a:extLst>
              <a:ext uri="{FF2B5EF4-FFF2-40B4-BE49-F238E27FC236}">
                <a16:creationId xmlns:a16="http://schemas.microsoft.com/office/drawing/2014/main" id="{9D8C8CB8-5F88-413D-9E17-940496669E9A}"/>
              </a:ext>
            </a:extLst>
          </p:cNvPr>
          <p:cNvSpPr txBox="1"/>
          <p:nvPr/>
        </p:nvSpPr>
        <p:spPr>
          <a:xfrm>
            <a:off x="4503671" y="1195385"/>
            <a:ext cx="3184657" cy="584775"/>
          </a:xfrm>
          <a:prstGeom prst="rect">
            <a:avLst/>
          </a:prstGeom>
          <a:noFill/>
        </p:spPr>
        <p:txBody>
          <a:bodyPr wrap="square" rtlCol="1">
            <a:spAutoFit/>
          </a:bodyPr>
          <a:lstStyle/>
          <a:p>
            <a:r>
              <a:rPr lang="en-US" sz="3200" dirty="0">
                <a:solidFill>
                  <a:srgbClr val="FFFF00"/>
                </a:solidFill>
              </a:rPr>
              <a:t>Linear filter bank</a:t>
            </a:r>
            <a:endParaRPr lang="he-IL" sz="3200" dirty="0">
              <a:solidFill>
                <a:srgbClr val="FFFF00"/>
              </a:solidFill>
            </a:endParaRPr>
          </a:p>
        </p:txBody>
      </p:sp>
      <p:pic>
        <p:nvPicPr>
          <p:cNvPr id="8" name="Picture 7" descr="A close up of a piece of paper&#10;&#10;Description automatically generated">
            <a:extLst>
              <a:ext uri="{FF2B5EF4-FFF2-40B4-BE49-F238E27FC236}">
                <a16:creationId xmlns:a16="http://schemas.microsoft.com/office/drawing/2014/main" id="{7AFDBF97-53BD-4154-961D-DE29650D8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14" y="1796142"/>
            <a:ext cx="6295572" cy="4721679"/>
          </a:xfrm>
          <a:prstGeom prst="rect">
            <a:avLst/>
          </a:prstGeom>
        </p:spPr>
      </p:pic>
      <p:pic>
        <p:nvPicPr>
          <p:cNvPr id="5" name="Picture 4" descr="A picture containing screenshot&#10;&#10;Description automatically generated">
            <a:extLst>
              <a:ext uri="{FF2B5EF4-FFF2-40B4-BE49-F238E27FC236}">
                <a16:creationId xmlns:a16="http://schemas.microsoft.com/office/drawing/2014/main" id="{0771B3C1-738E-4C91-ABAA-7900BE1763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3885" y="1796142"/>
            <a:ext cx="5541415" cy="4721679"/>
          </a:xfrm>
          <a:prstGeom prst="rect">
            <a:avLst/>
          </a:prstGeom>
        </p:spPr>
      </p:pic>
    </p:spTree>
    <p:extLst>
      <p:ext uri="{BB962C8B-B14F-4D97-AF65-F5344CB8AC3E}">
        <p14:creationId xmlns:p14="http://schemas.microsoft.com/office/powerpoint/2010/main" val="3203906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45B8C-8813-4FF9-AC75-7F85A0B9E37B}"/>
              </a:ext>
            </a:extLst>
          </p:cNvPr>
          <p:cNvSpPr>
            <a:spLocks noGrp="1"/>
          </p:cNvSpPr>
          <p:nvPr>
            <p:ph type="title"/>
          </p:nvPr>
        </p:nvSpPr>
        <p:spPr>
          <a:xfrm>
            <a:off x="1141413" y="237936"/>
            <a:ext cx="9905998" cy="1478570"/>
          </a:xfrm>
        </p:spPr>
        <p:txBody>
          <a:bodyPr>
            <a:normAutofit/>
          </a:bodyPr>
          <a:lstStyle/>
          <a:p>
            <a:pPr algn="ctr"/>
            <a:r>
              <a:rPr lang="en-US" sz="4000" dirty="0">
                <a:solidFill>
                  <a:srgbClr val="FFFF00"/>
                </a:solidFill>
                <a:latin typeface="Arial" panose="020B0604020202020204" pitchFamily="34" charset="0"/>
                <a:cs typeface="Arial" panose="020B0604020202020204" pitchFamily="34" charset="0"/>
              </a:rPr>
              <a:t>Feature extraction</a:t>
            </a:r>
            <a:endParaRPr lang="x-none" sz="4000" dirty="0">
              <a:solidFill>
                <a:srgbClr val="FFFF00"/>
              </a:solidFill>
            </a:endParaRPr>
          </a:p>
        </p:txBody>
      </p:sp>
      <p:sp>
        <p:nvSpPr>
          <p:cNvPr id="3" name="Content Placeholder 2">
            <a:extLst>
              <a:ext uri="{FF2B5EF4-FFF2-40B4-BE49-F238E27FC236}">
                <a16:creationId xmlns:a16="http://schemas.microsoft.com/office/drawing/2014/main" id="{EB98C59E-06EE-45ED-AEAC-B056BDECB7B8}"/>
              </a:ext>
            </a:extLst>
          </p:cNvPr>
          <p:cNvSpPr>
            <a:spLocks noGrp="1"/>
          </p:cNvSpPr>
          <p:nvPr>
            <p:ph idx="1"/>
          </p:nvPr>
        </p:nvSpPr>
        <p:spPr>
          <a:xfrm>
            <a:off x="192505" y="1491916"/>
            <a:ext cx="11662611" cy="5654842"/>
          </a:xfrm>
        </p:spPr>
        <p:txBody>
          <a:bodyPr>
            <a:noAutofit/>
          </a:bodyPr>
          <a:lstStyle/>
          <a:p>
            <a:pPr algn="r" rtl="1"/>
            <a:r>
              <a:rPr lang="he-IL" sz="2800" dirty="0"/>
              <a:t>בעבור כל דוגמת קריאה חושבו מדדים אמפיריים כמו:</a:t>
            </a:r>
          </a:p>
          <a:p>
            <a:pPr lvl="1" algn="r" rtl="1"/>
            <a:r>
              <a:rPr lang="he-IL" sz="2400" dirty="0">
                <a:solidFill>
                  <a:schemeClr val="accent4">
                    <a:lumMod val="40000"/>
                    <a:lumOff val="60000"/>
                  </a:schemeClr>
                </a:solidFill>
              </a:rPr>
              <a:t>משך הקריאה</a:t>
            </a:r>
            <a:r>
              <a:rPr lang="he-IL" sz="2400" dirty="0"/>
              <a:t> (מילה שלמה).</a:t>
            </a:r>
          </a:p>
          <a:p>
            <a:pPr lvl="1" algn="r" rtl="1"/>
            <a:r>
              <a:rPr lang="he-IL" sz="2400" dirty="0">
                <a:solidFill>
                  <a:schemeClr val="accent4">
                    <a:lumMod val="40000"/>
                    <a:lumOff val="60000"/>
                  </a:schemeClr>
                </a:solidFill>
              </a:rPr>
              <a:t>סה"כ מספר הברות </a:t>
            </a:r>
          </a:p>
          <a:p>
            <a:pPr lvl="1" algn="r" rtl="1"/>
            <a:r>
              <a:rPr lang="he-IL" sz="2400" dirty="0">
                <a:solidFill>
                  <a:schemeClr val="accent4">
                    <a:lumMod val="40000"/>
                    <a:lumOff val="60000"/>
                  </a:schemeClr>
                </a:solidFill>
              </a:rPr>
              <a:t>קצב הברות </a:t>
            </a:r>
            <a:r>
              <a:rPr lang="he-IL" sz="2400" dirty="0"/>
              <a:t>– כמות ההברות ביחס למשך הקריאה.</a:t>
            </a:r>
          </a:p>
          <a:p>
            <a:pPr lvl="1" algn="r" rtl="1"/>
            <a:r>
              <a:rPr lang="he-IL" sz="2400" dirty="0">
                <a:solidFill>
                  <a:schemeClr val="accent4">
                    <a:lumMod val="40000"/>
                    <a:lumOff val="60000"/>
                  </a:schemeClr>
                </a:solidFill>
              </a:rPr>
              <a:t>ממוצע וסטיית תקן של משך הברה</a:t>
            </a:r>
            <a:r>
              <a:rPr lang="he-IL" sz="2400" dirty="0"/>
              <a:t>.</a:t>
            </a:r>
          </a:p>
          <a:p>
            <a:pPr lvl="1" algn="r" rtl="1"/>
            <a:r>
              <a:rPr lang="he-IL" sz="2400" dirty="0">
                <a:solidFill>
                  <a:schemeClr val="accent4">
                    <a:lumMod val="40000"/>
                    <a:lumOff val="60000"/>
                  </a:schemeClr>
                </a:solidFill>
              </a:rPr>
              <a:t>תדירות מקסימאלית ומינימאלית </a:t>
            </a:r>
            <a:r>
              <a:rPr lang="he-IL" sz="2400" dirty="0"/>
              <a:t>– תדירות</a:t>
            </a:r>
            <a:r>
              <a:rPr lang="he-IL" dirty="0"/>
              <a:t> </a:t>
            </a:r>
            <a:r>
              <a:rPr lang="he-IL" sz="2400" dirty="0"/>
              <a:t>מקסימאלי והמינימאלי בסוף ותחילת המילה </a:t>
            </a:r>
          </a:p>
          <a:p>
            <a:pPr lvl="1" algn="r" rtl="1"/>
            <a:r>
              <a:rPr lang="he-IL" sz="2400" dirty="0">
                <a:solidFill>
                  <a:schemeClr val="accent4">
                    <a:lumMod val="40000"/>
                    <a:lumOff val="60000"/>
                  </a:schemeClr>
                </a:solidFill>
              </a:rPr>
              <a:t>רוחב פס </a:t>
            </a:r>
            <a:r>
              <a:rPr lang="he-IL" sz="2400" dirty="0"/>
              <a:t>– ההפרש בין התדר המקסימאלית למינימאלי בסוף ותחילת מילה </a:t>
            </a:r>
          </a:p>
          <a:p>
            <a:pPr lvl="1" algn="r" rtl="1"/>
            <a:r>
              <a:rPr lang="he-IL" sz="2400" dirty="0"/>
              <a:t>ועוד....</a:t>
            </a:r>
          </a:p>
          <a:p>
            <a:pPr algn="r" rtl="1"/>
            <a:r>
              <a:rPr lang="he-IL" sz="2800" dirty="0"/>
              <a:t>סה"כ חושבו 20 תכונות שונות</a:t>
            </a:r>
          </a:p>
          <a:p>
            <a:pPr marL="457200" lvl="1" indent="0" algn="r" rtl="1">
              <a:buNone/>
            </a:pPr>
            <a:r>
              <a:rPr lang="he-IL" sz="2400" dirty="0"/>
              <a:t>מיצוי תכונות אלו בוצע ע"י דנה קליין באמצעות תוכנת </a:t>
            </a:r>
            <a:r>
              <a:rPr lang="en-US" sz="2400" dirty="0" err="1"/>
              <a:t>Avisoft</a:t>
            </a:r>
            <a:r>
              <a:rPr lang="he-IL" sz="2400" dirty="0"/>
              <a:t> </a:t>
            </a:r>
            <a:r>
              <a:rPr lang="he-IL" sz="1600" dirty="0"/>
              <a:t>– תוכנה מקצועית לאנליזה של קולות ציפורים.</a:t>
            </a:r>
            <a:endParaRPr lang="he-IL" sz="2400" dirty="0"/>
          </a:p>
          <a:p>
            <a:pPr algn="r" rtl="1"/>
            <a:endParaRPr lang="he-IL" dirty="0"/>
          </a:p>
          <a:p>
            <a:pPr lvl="1" algn="r" rtl="1"/>
            <a:endParaRPr lang="he-IL" sz="2400" dirty="0"/>
          </a:p>
        </p:txBody>
      </p:sp>
    </p:spTree>
    <p:extLst>
      <p:ext uri="{BB962C8B-B14F-4D97-AF65-F5344CB8AC3E}">
        <p14:creationId xmlns:p14="http://schemas.microsoft.com/office/powerpoint/2010/main" val="1618348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84DC7-18C3-4648-B883-4C0A4DD3DB8B}"/>
              </a:ext>
            </a:extLst>
          </p:cNvPr>
          <p:cNvSpPr>
            <a:spLocks noGrp="1"/>
          </p:cNvSpPr>
          <p:nvPr>
            <p:ph type="title"/>
          </p:nvPr>
        </p:nvSpPr>
        <p:spPr>
          <a:xfrm>
            <a:off x="1141413" y="9190"/>
            <a:ext cx="9905998" cy="1478570"/>
          </a:xfrm>
        </p:spPr>
        <p:txBody>
          <a:bodyPr>
            <a:normAutofit/>
          </a:bodyPr>
          <a:lstStyle/>
          <a:p>
            <a:pPr algn="ctr"/>
            <a:r>
              <a:rPr lang="en-US" sz="4000" dirty="0">
                <a:solidFill>
                  <a:srgbClr val="FFFF00"/>
                </a:solidFill>
              </a:rPr>
              <a:t>Data set</a:t>
            </a:r>
            <a:endParaRPr lang="x-none" sz="4000" dirty="0">
              <a:solidFill>
                <a:srgbClr val="FFFF00"/>
              </a:solidFill>
            </a:endParaRPr>
          </a:p>
        </p:txBody>
      </p:sp>
      <p:sp>
        <p:nvSpPr>
          <p:cNvPr id="3" name="Content Placeholder 2">
            <a:extLst>
              <a:ext uri="{FF2B5EF4-FFF2-40B4-BE49-F238E27FC236}">
                <a16:creationId xmlns:a16="http://schemas.microsoft.com/office/drawing/2014/main" id="{68C8FD73-4E97-43E0-B387-53766FC46033}"/>
              </a:ext>
            </a:extLst>
          </p:cNvPr>
          <p:cNvSpPr>
            <a:spLocks noGrp="1"/>
          </p:cNvSpPr>
          <p:nvPr>
            <p:ph idx="1"/>
          </p:nvPr>
        </p:nvSpPr>
        <p:spPr>
          <a:xfrm>
            <a:off x="1141413" y="1014245"/>
            <a:ext cx="9905999" cy="4677110"/>
          </a:xfrm>
        </p:spPr>
        <p:txBody>
          <a:bodyPr>
            <a:noAutofit/>
          </a:bodyPr>
          <a:lstStyle/>
          <a:p>
            <a:pPr algn="r" rtl="1"/>
            <a:r>
              <a:rPr lang="he-IL" sz="2800" dirty="0"/>
              <a:t>בחרנו לשלב את המידע האמפירי (מומחה אנושי) עם מקדמי  ה</a:t>
            </a:r>
            <a:r>
              <a:rPr lang="en-US" sz="2800" dirty="0"/>
              <a:t>MFCC - </a:t>
            </a:r>
            <a:r>
              <a:rPr lang="he-IL" sz="2800" dirty="0"/>
              <a:t> (מידע אובייקטיבי) לכדי </a:t>
            </a:r>
            <a:r>
              <a:rPr lang="en-US" sz="2800" dirty="0"/>
              <a:t>data set </a:t>
            </a:r>
            <a:r>
              <a:rPr lang="he-IL" sz="2800" dirty="0"/>
              <a:t> חדש.</a:t>
            </a:r>
            <a:endParaRPr lang="en-US" sz="2800" dirty="0"/>
          </a:p>
          <a:p>
            <a:pPr algn="r" rtl="1"/>
            <a:r>
              <a:rPr lang="he-IL" sz="2800" dirty="0"/>
              <a:t>נשים לב שהמידע האמפירי מיוחס למילים (</a:t>
            </a:r>
            <a:r>
              <a:rPr lang="he-IL" sz="2800" dirty="0">
                <a:solidFill>
                  <a:srgbClr val="FFC000"/>
                </a:solidFill>
              </a:rPr>
              <a:t>כל משך הקריאה</a:t>
            </a:r>
            <a:r>
              <a:rPr lang="he-IL" sz="2800" dirty="0"/>
              <a:t>) </a:t>
            </a:r>
          </a:p>
          <a:p>
            <a:pPr marL="0" indent="0" algn="r" rtl="1">
              <a:buNone/>
            </a:pPr>
            <a:r>
              <a:rPr lang="he-IL" sz="2800" dirty="0"/>
              <a:t>  ומקדמי ה-</a:t>
            </a:r>
            <a:r>
              <a:rPr lang="en-US" sz="2800" dirty="0"/>
              <a:t>MFCC</a:t>
            </a:r>
            <a:r>
              <a:rPr lang="he-IL" sz="2800" dirty="0"/>
              <a:t> מיוחסים להברות (</a:t>
            </a:r>
            <a:r>
              <a:rPr lang="he-IL" sz="2800" dirty="0">
                <a:solidFill>
                  <a:srgbClr val="FFC000"/>
                </a:solidFill>
              </a:rPr>
              <a:t>חלקים קטנים מתוך המילה</a:t>
            </a:r>
            <a:r>
              <a:rPr lang="he-IL" sz="2800" dirty="0"/>
              <a:t>)</a:t>
            </a:r>
          </a:p>
          <a:p>
            <a:pPr algn="r" rtl="1"/>
            <a:r>
              <a:rPr lang="he-IL" sz="2000" dirty="0"/>
              <a:t>שילוב המדדים בוצע כך:</a:t>
            </a:r>
          </a:p>
          <a:p>
            <a:pPr lvl="1" algn="r" rtl="1"/>
            <a:r>
              <a:rPr lang="he-IL" dirty="0">
                <a:solidFill>
                  <a:srgbClr val="FFC000"/>
                </a:solidFill>
              </a:rPr>
              <a:t>מיצוע</a:t>
            </a:r>
            <a:r>
              <a:rPr lang="he-IL" dirty="0"/>
              <a:t> של מקדמי ה</a:t>
            </a:r>
            <a:r>
              <a:rPr lang="en-US" dirty="0" err="1"/>
              <a:t>Mfb</a:t>
            </a:r>
            <a:r>
              <a:rPr lang="en-US" dirty="0"/>
              <a:t>-</a:t>
            </a:r>
            <a:r>
              <a:rPr lang="he-IL" dirty="0"/>
              <a:t> שחושבו מההברות במילה</a:t>
            </a:r>
          </a:p>
          <a:p>
            <a:pPr lvl="1" algn="r" rtl="1"/>
            <a:r>
              <a:rPr lang="he-IL" dirty="0">
                <a:solidFill>
                  <a:srgbClr val="FFC000"/>
                </a:solidFill>
              </a:rPr>
              <a:t>שירשור</a:t>
            </a:r>
            <a:r>
              <a:rPr lang="he-IL" dirty="0"/>
              <a:t> המדדים האמפירים עם מקדמי ה- </a:t>
            </a:r>
            <a:r>
              <a:rPr lang="en-US" dirty="0" err="1"/>
              <a:t>Mfb</a:t>
            </a:r>
            <a:r>
              <a:rPr lang="he-IL" dirty="0"/>
              <a:t> לאותה המילה</a:t>
            </a:r>
          </a:p>
          <a:p>
            <a:pPr lvl="1" algn="r" rtl="1"/>
            <a:r>
              <a:rPr lang="he-IL" dirty="0"/>
              <a:t>כול דגימה כעת תיוצג כך: </a:t>
            </a:r>
            <a:endParaRPr lang="x-none" sz="1600" dirty="0"/>
          </a:p>
        </p:txBody>
      </p:sp>
      <p:graphicFrame>
        <p:nvGraphicFramePr>
          <p:cNvPr id="7" name="Table 7">
            <a:extLst>
              <a:ext uri="{FF2B5EF4-FFF2-40B4-BE49-F238E27FC236}">
                <a16:creationId xmlns:a16="http://schemas.microsoft.com/office/drawing/2014/main" id="{DC663EDF-B0BC-4C68-9DB4-4A20708B9FB1}"/>
              </a:ext>
            </a:extLst>
          </p:cNvPr>
          <p:cNvGraphicFramePr>
            <a:graphicFrameLocks noGrp="1"/>
          </p:cNvGraphicFramePr>
          <p:nvPr>
            <p:extLst>
              <p:ext uri="{D42A27DB-BD31-4B8C-83A1-F6EECF244321}">
                <p14:modId xmlns:p14="http://schemas.microsoft.com/office/powerpoint/2010/main" val="3775315913"/>
              </p:ext>
            </p:extLst>
          </p:nvPr>
        </p:nvGraphicFramePr>
        <p:xfrm>
          <a:off x="272716" y="5210092"/>
          <a:ext cx="11646560" cy="1478570"/>
        </p:xfrm>
        <a:graphic>
          <a:graphicData uri="http://schemas.openxmlformats.org/drawingml/2006/table">
            <a:tbl>
              <a:tblPr firstRow="1" bandRow="1">
                <a:tableStyleId>{5C22544A-7EE6-4342-B048-85BDC9FD1C3A}</a:tableStyleId>
              </a:tblPr>
              <a:tblGrid>
                <a:gridCol w="1164656">
                  <a:extLst>
                    <a:ext uri="{9D8B030D-6E8A-4147-A177-3AD203B41FA5}">
                      <a16:colId xmlns:a16="http://schemas.microsoft.com/office/drawing/2014/main" val="3121371495"/>
                    </a:ext>
                  </a:extLst>
                </a:gridCol>
                <a:gridCol w="1164656">
                  <a:extLst>
                    <a:ext uri="{9D8B030D-6E8A-4147-A177-3AD203B41FA5}">
                      <a16:colId xmlns:a16="http://schemas.microsoft.com/office/drawing/2014/main" val="3618201850"/>
                    </a:ext>
                  </a:extLst>
                </a:gridCol>
                <a:gridCol w="1164656">
                  <a:extLst>
                    <a:ext uri="{9D8B030D-6E8A-4147-A177-3AD203B41FA5}">
                      <a16:colId xmlns:a16="http://schemas.microsoft.com/office/drawing/2014/main" val="72756282"/>
                    </a:ext>
                  </a:extLst>
                </a:gridCol>
                <a:gridCol w="1164656">
                  <a:extLst>
                    <a:ext uri="{9D8B030D-6E8A-4147-A177-3AD203B41FA5}">
                      <a16:colId xmlns:a16="http://schemas.microsoft.com/office/drawing/2014/main" val="3308104071"/>
                    </a:ext>
                  </a:extLst>
                </a:gridCol>
                <a:gridCol w="1164656">
                  <a:extLst>
                    <a:ext uri="{9D8B030D-6E8A-4147-A177-3AD203B41FA5}">
                      <a16:colId xmlns:a16="http://schemas.microsoft.com/office/drawing/2014/main" val="1164696152"/>
                    </a:ext>
                  </a:extLst>
                </a:gridCol>
                <a:gridCol w="1164656">
                  <a:extLst>
                    <a:ext uri="{9D8B030D-6E8A-4147-A177-3AD203B41FA5}">
                      <a16:colId xmlns:a16="http://schemas.microsoft.com/office/drawing/2014/main" val="4088747331"/>
                    </a:ext>
                  </a:extLst>
                </a:gridCol>
                <a:gridCol w="1164656">
                  <a:extLst>
                    <a:ext uri="{9D8B030D-6E8A-4147-A177-3AD203B41FA5}">
                      <a16:colId xmlns:a16="http://schemas.microsoft.com/office/drawing/2014/main" val="132003459"/>
                    </a:ext>
                  </a:extLst>
                </a:gridCol>
                <a:gridCol w="1164656">
                  <a:extLst>
                    <a:ext uri="{9D8B030D-6E8A-4147-A177-3AD203B41FA5}">
                      <a16:colId xmlns:a16="http://schemas.microsoft.com/office/drawing/2014/main" val="1158856763"/>
                    </a:ext>
                  </a:extLst>
                </a:gridCol>
                <a:gridCol w="1164656">
                  <a:extLst>
                    <a:ext uri="{9D8B030D-6E8A-4147-A177-3AD203B41FA5}">
                      <a16:colId xmlns:a16="http://schemas.microsoft.com/office/drawing/2014/main" val="2914646119"/>
                    </a:ext>
                  </a:extLst>
                </a:gridCol>
                <a:gridCol w="1164656">
                  <a:extLst>
                    <a:ext uri="{9D8B030D-6E8A-4147-A177-3AD203B41FA5}">
                      <a16:colId xmlns:a16="http://schemas.microsoft.com/office/drawing/2014/main" val="195370769"/>
                    </a:ext>
                  </a:extLst>
                </a:gridCol>
              </a:tblGrid>
              <a:tr h="1478570">
                <a:tc>
                  <a:txBody>
                    <a:bodyPr/>
                    <a:lstStyle/>
                    <a:p>
                      <a:pPr algn="ctr"/>
                      <a:r>
                        <a:rPr lang="en-US" sz="2400" b="1" kern="1200" dirty="0">
                          <a:solidFill>
                            <a:schemeClr val="lt1"/>
                          </a:solidFill>
                          <a:latin typeface="+mn-lt"/>
                          <a:ea typeface="+mn-ea"/>
                          <a:cs typeface="+mn-cs"/>
                        </a:rPr>
                        <a:t>feature1</a:t>
                      </a:r>
                      <a:endParaRPr lang="x-none" sz="2400" b="1" kern="1200" dirty="0">
                        <a:solidFill>
                          <a:schemeClr val="lt1"/>
                        </a:solidFill>
                        <a:latin typeface="+mn-lt"/>
                        <a:ea typeface="+mn-ea"/>
                        <a:cs typeface="+mn-cs"/>
                      </a:endParaRPr>
                    </a:p>
                  </a:txBody>
                  <a:tcPr anchor="ctr" anchorCtr="1"/>
                </a:tc>
                <a:tc>
                  <a:txBody>
                    <a:bodyPr/>
                    <a:lstStyle/>
                    <a:p>
                      <a:pPr algn="ctr"/>
                      <a:r>
                        <a:rPr lang="en-US" sz="2400" b="1" kern="1200" dirty="0">
                          <a:solidFill>
                            <a:schemeClr val="lt1"/>
                          </a:solidFill>
                          <a:latin typeface="+mn-lt"/>
                          <a:ea typeface="+mn-ea"/>
                          <a:cs typeface="+mn-cs"/>
                        </a:rPr>
                        <a:t>feature2</a:t>
                      </a:r>
                      <a:endParaRPr lang="x-none" sz="2400" b="1" kern="1200" dirty="0">
                        <a:solidFill>
                          <a:schemeClr val="lt1"/>
                        </a:solidFill>
                        <a:latin typeface="+mn-lt"/>
                        <a:ea typeface="+mn-ea"/>
                        <a:cs typeface="+mn-cs"/>
                      </a:endParaRPr>
                    </a:p>
                  </a:txBody>
                  <a:tcPr anchor="ctr" anchorCtr="1"/>
                </a:tc>
                <a:tc>
                  <a:txBody>
                    <a:bodyPr/>
                    <a:lstStyle/>
                    <a:p>
                      <a:pPr algn="ctr"/>
                      <a:r>
                        <a:rPr lang="en-US" sz="2400" b="1" kern="1200" dirty="0">
                          <a:solidFill>
                            <a:schemeClr val="lt1"/>
                          </a:solidFill>
                          <a:latin typeface="+mn-lt"/>
                          <a:ea typeface="+mn-ea"/>
                          <a:cs typeface="+mn-cs"/>
                        </a:rPr>
                        <a:t>feature3</a:t>
                      </a:r>
                      <a:endParaRPr lang="x-none" sz="2400" b="1" kern="1200" dirty="0">
                        <a:solidFill>
                          <a:schemeClr val="lt1"/>
                        </a:solidFill>
                        <a:latin typeface="+mn-lt"/>
                        <a:ea typeface="+mn-ea"/>
                        <a:cs typeface="+mn-cs"/>
                      </a:endParaRPr>
                    </a:p>
                  </a:txBody>
                  <a:tcPr anchor="ctr" anchorCtr="1"/>
                </a:tc>
                <a:tc>
                  <a:txBody>
                    <a:bodyPr/>
                    <a:lstStyle/>
                    <a:p>
                      <a:pPr algn="ctr"/>
                      <a:r>
                        <a:rPr lang="en-US" sz="2400" b="1" kern="1200" dirty="0">
                          <a:solidFill>
                            <a:schemeClr val="lt1"/>
                          </a:solidFill>
                          <a:latin typeface="+mn-lt"/>
                          <a:ea typeface="+mn-ea"/>
                          <a:cs typeface="+mn-cs"/>
                        </a:rPr>
                        <a:t>…..</a:t>
                      </a:r>
                      <a:endParaRPr lang="x-none" sz="2400" b="1" kern="1200" dirty="0">
                        <a:solidFill>
                          <a:schemeClr val="lt1"/>
                        </a:solidFill>
                        <a:latin typeface="+mn-lt"/>
                        <a:ea typeface="+mn-ea"/>
                        <a:cs typeface="+mn-cs"/>
                      </a:endParaRPr>
                    </a:p>
                  </a:txBody>
                  <a:tcPr anchor="ctr" anchorCtr="1"/>
                </a:tc>
                <a:tc>
                  <a:txBody>
                    <a:bodyPr/>
                    <a:lstStyle/>
                    <a:p>
                      <a:pPr algn="ctr"/>
                      <a:r>
                        <a:rPr lang="en-US" sz="2400" b="1" kern="1200" dirty="0">
                          <a:solidFill>
                            <a:schemeClr val="lt1"/>
                          </a:solidFill>
                          <a:latin typeface="+mn-lt"/>
                          <a:ea typeface="+mn-ea"/>
                          <a:cs typeface="+mn-cs"/>
                        </a:rPr>
                        <a:t>feature</a:t>
                      </a:r>
                      <a:r>
                        <a:rPr lang="he-IL" sz="2400" b="1" kern="1200" dirty="0">
                          <a:solidFill>
                            <a:schemeClr val="lt1"/>
                          </a:solidFill>
                          <a:latin typeface="+mn-lt"/>
                          <a:ea typeface="+mn-ea"/>
                          <a:cs typeface="+mn-cs"/>
                        </a:rPr>
                        <a:t>20</a:t>
                      </a:r>
                      <a:endParaRPr lang="x-none" sz="2400" b="1" kern="1200" dirty="0">
                        <a:solidFill>
                          <a:schemeClr val="lt1"/>
                        </a:solidFill>
                        <a:latin typeface="+mn-lt"/>
                        <a:ea typeface="+mn-ea"/>
                        <a:cs typeface="+mn-cs"/>
                      </a:endParaRPr>
                    </a:p>
                  </a:txBody>
                  <a:tcPr anchor="ctr" anchorCtr="1"/>
                </a:tc>
                <a:tc>
                  <a:txBody>
                    <a:bodyPr/>
                    <a:lstStyle/>
                    <a:p>
                      <a:pPr algn="ctr"/>
                      <a:r>
                        <a:rPr lang="en-US" sz="2400" b="1" kern="1200" dirty="0">
                          <a:solidFill>
                            <a:schemeClr val="lt1"/>
                          </a:solidFill>
                          <a:latin typeface="+mn-lt"/>
                          <a:ea typeface="+mn-ea"/>
                          <a:cs typeface="+mn-cs"/>
                        </a:rPr>
                        <a:t>Mfb1</a:t>
                      </a:r>
                      <a:endParaRPr lang="x-none" sz="2400" b="1" kern="1200" dirty="0">
                        <a:solidFill>
                          <a:schemeClr val="lt1"/>
                        </a:solidFill>
                        <a:latin typeface="+mn-lt"/>
                        <a:ea typeface="+mn-ea"/>
                        <a:cs typeface="+mn-cs"/>
                      </a:endParaRPr>
                    </a:p>
                  </a:txBody>
                  <a:tcPr anchor="ctr" anchorCtr="1"/>
                </a:tc>
                <a:tc>
                  <a:txBody>
                    <a:bodyPr/>
                    <a:lstStyle/>
                    <a:p>
                      <a:pPr algn="ctr"/>
                      <a:r>
                        <a:rPr lang="en-US" sz="2400" b="1" kern="1200" dirty="0">
                          <a:solidFill>
                            <a:schemeClr val="lt1"/>
                          </a:solidFill>
                          <a:latin typeface="+mn-lt"/>
                          <a:ea typeface="+mn-ea"/>
                          <a:cs typeface="+mn-cs"/>
                        </a:rPr>
                        <a:t>Mfb2</a:t>
                      </a:r>
                      <a:endParaRPr lang="x-none" sz="2400" b="1" kern="1200" dirty="0">
                        <a:solidFill>
                          <a:schemeClr val="lt1"/>
                        </a:solidFill>
                        <a:latin typeface="+mn-lt"/>
                        <a:ea typeface="+mn-ea"/>
                        <a:cs typeface="+mn-cs"/>
                      </a:endParaRPr>
                    </a:p>
                  </a:txBody>
                  <a:tcPr anchor="ctr" anchorCtr="1"/>
                </a:tc>
                <a:tc>
                  <a:txBody>
                    <a:bodyPr/>
                    <a:lstStyle/>
                    <a:p>
                      <a:pPr algn="ctr"/>
                      <a:r>
                        <a:rPr lang="en-US" sz="2400" b="1" kern="1200" dirty="0">
                          <a:solidFill>
                            <a:schemeClr val="lt1"/>
                          </a:solidFill>
                          <a:latin typeface="+mn-lt"/>
                          <a:ea typeface="+mn-ea"/>
                          <a:cs typeface="+mn-cs"/>
                        </a:rPr>
                        <a:t>Mfb3</a:t>
                      </a:r>
                      <a:endParaRPr lang="x-none" sz="2400" b="1" kern="1200" dirty="0">
                        <a:solidFill>
                          <a:schemeClr val="lt1"/>
                        </a:solidFill>
                        <a:latin typeface="+mn-lt"/>
                        <a:ea typeface="+mn-ea"/>
                        <a:cs typeface="+mn-cs"/>
                      </a:endParaRPr>
                    </a:p>
                  </a:txBody>
                  <a:tcPr anchor="ctr" anchorCtr="1"/>
                </a:tc>
                <a:tc>
                  <a:txBody>
                    <a:bodyPr/>
                    <a:lstStyle/>
                    <a:p>
                      <a:pPr algn="ctr"/>
                      <a:r>
                        <a:rPr lang="en-US" sz="2400" b="1" kern="1200" dirty="0">
                          <a:solidFill>
                            <a:schemeClr val="lt1"/>
                          </a:solidFill>
                          <a:latin typeface="+mn-lt"/>
                          <a:ea typeface="+mn-ea"/>
                          <a:cs typeface="+mn-cs"/>
                        </a:rPr>
                        <a:t>…..</a:t>
                      </a:r>
                      <a:endParaRPr lang="x-none" sz="2400" b="1" kern="1200" dirty="0">
                        <a:solidFill>
                          <a:schemeClr val="lt1"/>
                        </a:solidFill>
                        <a:latin typeface="+mn-lt"/>
                        <a:ea typeface="+mn-ea"/>
                        <a:cs typeface="+mn-cs"/>
                      </a:endParaRPr>
                    </a:p>
                  </a:txBody>
                  <a:tcPr anchor="ctr" anchorCtr="1"/>
                </a:tc>
                <a:tc>
                  <a:txBody>
                    <a:bodyPr/>
                    <a:lstStyle/>
                    <a:p>
                      <a:pPr algn="ctr"/>
                      <a:r>
                        <a:rPr lang="en-US" sz="2400" b="1" kern="1200" dirty="0">
                          <a:solidFill>
                            <a:schemeClr val="lt1"/>
                          </a:solidFill>
                          <a:latin typeface="+mn-lt"/>
                          <a:ea typeface="+mn-ea"/>
                          <a:cs typeface="+mn-cs"/>
                        </a:rPr>
                        <a:t>Mfb20</a:t>
                      </a:r>
                      <a:endParaRPr lang="x-none" sz="2400" b="1" kern="1200" dirty="0">
                        <a:solidFill>
                          <a:schemeClr val="lt1"/>
                        </a:solidFill>
                        <a:latin typeface="+mn-lt"/>
                        <a:ea typeface="+mn-ea"/>
                        <a:cs typeface="+mn-cs"/>
                      </a:endParaRPr>
                    </a:p>
                  </a:txBody>
                  <a:tcPr anchor="ctr" anchorCtr="1"/>
                </a:tc>
                <a:extLst>
                  <a:ext uri="{0D108BD9-81ED-4DB2-BD59-A6C34878D82A}">
                    <a16:rowId xmlns:a16="http://schemas.microsoft.com/office/drawing/2014/main" val="1268864277"/>
                  </a:ext>
                </a:extLst>
              </a:tr>
            </a:tbl>
          </a:graphicData>
        </a:graphic>
      </p:graphicFrame>
    </p:spTree>
    <p:extLst>
      <p:ext uri="{BB962C8B-B14F-4D97-AF65-F5344CB8AC3E}">
        <p14:creationId xmlns:p14="http://schemas.microsoft.com/office/powerpoint/2010/main" val="559299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AD24E-3A94-4586-BD54-9F4928007B3F}"/>
              </a:ext>
            </a:extLst>
          </p:cNvPr>
          <p:cNvSpPr>
            <a:spLocks noGrp="1"/>
          </p:cNvSpPr>
          <p:nvPr>
            <p:ph type="title"/>
          </p:nvPr>
        </p:nvSpPr>
        <p:spPr>
          <a:xfrm>
            <a:off x="1051539" y="-13313"/>
            <a:ext cx="9905998" cy="1478570"/>
          </a:xfrm>
        </p:spPr>
        <p:txBody>
          <a:bodyPr>
            <a:normAutofit/>
          </a:bodyPr>
          <a:lstStyle/>
          <a:p>
            <a:pPr algn="ctr"/>
            <a:r>
              <a:rPr lang="en-US" sz="4000" dirty="0">
                <a:solidFill>
                  <a:srgbClr val="FFFF00"/>
                </a:solidFill>
              </a:rPr>
              <a:t>k-means</a:t>
            </a:r>
            <a:endParaRPr lang="x-none" sz="4000" dirty="0">
              <a:solidFill>
                <a:srgbClr val="FFFF00"/>
              </a:solidFill>
            </a:endParaRPr>
          </a:p>
        </p:txBody>
      </p:sp>
      <p:pic>
        <p:nvPicPr>
          <p:cNvPr id="9" name="Graphic 8">
            <a:extLst>
              <a:ext uri="{FF2B5EF4-FFF2-40B4-BE49-F238E27FC236}">
                <a16:creationId xmlns:a16="http://schemas.microsoft.com/office/drawing/2014/main" id="{C2868F9F-1BA4-49D6-B0BC-49BBC00FBF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4174" y="2266953"/>
            <a:ext cx="3521661" cy="107204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11" name="Graphic 10">
            <a:extLst>
              <a:ext uri="{FF2B5EF4-FFF2-40B4-BE49-F238E27FC236}">
                <a16:creationId xmlns:a16="http://schemas.microsoft.com/office/drawing/2014/main" id="{AB7A7AE8-F5C9-4363-8914-11F797D862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4174" y="4445957"/>
            <a:ext cx="3521661" cy="95674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AC919E7F-65B6-49A1-99F0-8233A73832DD}"/>
              </a:ext>
            </a:extLst>
          </p:cNvPr>
          <p:cNvSpPr>
            <a:spLocks noGrp="1"/>
          </p:cNvSpPr>
          <p:nvPr>
            <p:ph idx="1"/>
          </p:nvPr>
        </p:nvSpPr>
        <p:spPr>
          <a:xfrm>
            <a:off x="4124739" y="2016992"/>
            <a:ext cx="6925850" cy="4631457"/>
          </a:xfrm>
        </p:spPr>
        <p:txBody>
          <a:bodyPr>
            <a:noAutofit/>
          </a:bodyPr>
          <a:lstStyle/>
          <a:p>
            <a:pPr algn="r" rtl="1">
              <a:lnSpc>
                <a:spcPct val="110000"/>
              </a:lnSpc>
            </a:pPr>
            <a:r>
              <a:rPr lang="he-IL" sz="2800" dirty="0"/>
              <a:t>אלגוריתם למידה </a:t>
            </a:r>
            <a:r>
              <a:rPr lang="he-IL" sz="2800" dirty="0">
                <a:solidFill>
                  <a:srgbClr val="FFC000"/>
                </a:solidFill>
              </a:rPr>
              <a:t>לא מודרכת </a:t>
            </a:r>
            <a:r>
              <a:rPr lang="he-IL" sz="2800" dirty="0"/>
              <a:t>הנועד לקטלג תצפיות למחלקות ללא ידע מוקדם על התצפיות.</a:t>
            </a:r>
            <a:endParaRPr lang="en-US" sz="2800" dirty="0"/>
          </a:p>
          <a:p>
            <a:pPr algn="r" rtl="1">
              <a:lnSpc>
                <a:spcPct val="110000"/>
              </a:lnSpc>
            </a:pPr>
            <a:r>
              <a:rPr lang="he-IL" sz="2800" dirty="0"/>
              <a:t>מטרת האלגוריתם הוא מציאה של </a:t>
            </a:r>
            <a:r>
              <a:rPr lang="en-US" sz="2800" dirty="0"/>
              <a:t>k</a:t>
            </a:r>
            <a:r>
              <a:rPr lang="he-IL" sz="2800" dirty="0"/>
              <a:t> אשכולות כך </a:t>
            </a:r>
            <a:r>
              <a:rPr lang="he-IL" sz="2800" dirty="0">
                <a:solidFill>
                  <a:srgbClr val="FFC000"/>
                </a:solidFill>
              </a:rPr>
              <a:t>שסכום ריבועי המרחקים </a:t>
            </a:r>
            <a:r>
              <a:rPr lang="he-IL" sz="2800" dirty="0"/>
              <a:t>בין כל איבר באשכול לצנטרואיד המתאים, עבור כל האשכולות, הוא </a:t>
            </a:r>
            <a:r>
              <a:rPr lang="he-IL" sz="2800" dirty="0">
                <a:solidFill>
                  <a:srgbClr val="FFC000"/>
                </a:solidFill>
              </a:rPr>
              <a:t>מינימלי</a:t>
            </a:r>
            <a:r>
              <a:rPr lang="he-IL" sz="2800" dirty="0"/>
              <a:t>.</a:t>
            </a:r>
          </a:p>
          <a:p>
            <a:pPr algn="r" rtl="1">
              <a:lnSpc>
                <a:spcPct val="110000"/>
              </a:lnSpc>
            </a:pPr>
            <a:r>
              <a:rPr lang="he-IL" sz="2800" dirty="0"/>
              <a:t>ניתן להגדיר מטריקות מרחק שונות לדוגמא: </a:t>
            </a:r>
            <a:r>
              <a:rPr lang="he-IL" sz="2800" dirty="0">
                <a:solidFill>
                  <a:srgbClr val="FFC000"/>
                </a:solidFill>
              </a:rPr>
              <a:t>מרחק מנהטן</a:t>
            </a:r>
            <a:r>
              <a:rPr lang="he-IL" sz="2800" dirty="0"/>
              <a:t>, </a:t>
            </a:r>
            <a:r>
              <a:rPr lang="he-IL" sz="2800" dirty="0">
                <a:solidFill>
                  <a:srgbClr val="FFC000"/>
                </a:solidFill>
              </a:rPr>
              <a:t>מרחק אוקלידי</a:t>
            </a:r>
            <a:r>
              <a:rPr lang="en-US" sz="2800" dirty="0"/>
              <a:t>.</a:t>
            </a:r>
            <a:endParaRPr lang="he-IL" sz="2800" dirty="0"/>
          </a:p>
        </p:txBody>
      </p:sp>
      <p:sp>
        <p:nvSpPr>
          <p:cNvPr id="4" name="Title 1">
            <a:extLst>
              <a:ext uri="{FF2B5EF4-FFF2-40B4-BE49-F238E27FC236}">
                <a16:creationId xmlns:a16="http://schemas.microsoft.com/office/drawing/2014/main" id="{C1B88179-25AC-483E-886C-72DE23E60A20}"/>
              </a:ext>
            </a:extLst>
          </p:cNvPr>
          <p:cNvSpPr txBox="1">
            <a:spLocks/>
          </p:cNvSpPr>
          <p:nvPr/>
        </p:nvSpPr>
        <p:spPr>
          <a:xfrm>
            <a:off x="3827460" y="788382"/>
            <a:ext cx="4038601" cy="8868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spcAft>
                <a:spcPts val="600"/>
              </a:spcAft>
            </a:pPr>
            <a:r>
              <a:rPr lang="he-IL" sz="4000" dirty="0">
                <a:solidFill>
                  <a:srgbClr val="FFFF00"/>
                </a:solidFill>
              </a:rPr>
              <a:t>מאפייני האלגוריתם:</a:t>
            </a:r>
            <a:endParaRPr lang="x-none" sz="4000" dirty="0">
              <a:solidFill>
                <a:srgbClr val="FFFF00"/>
              </a:solidFill>
            </a:endParaRPr>
          </a:p>
        </p:txBody>
      </p:sp>
    </p:spTree>
    <p:extLst>
      <p:ext uri="{BB962C8B-B14F-4D97-AF65-F5344CB8AC3E}">
        <p14:creationId xmlns:p14="http://schemas.microsoft.com/office/powerpoint/2010/main" val="760485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3FA36-F877-4D46-858B-DC31F500C8B9}"/>
              </a:ext>
            </a:extLst>
          </p:cNvPr>
          <p:cNvSpPr>
            <a:spLocks noGrp="1"/>
          </p:cNvSpPr>
          <p:nvPr>
            <p:ph type="title"/>
          </p:nvPr>
        </p:nvSpPr>
        <p:spPr>
          <a:xfrm>
            <a:off x="2498015" y="809018"/>
            <a:ext cx="9905998" cy="1478570"/>
          </a:xfrm>
        </p:spPr>
        <p:txBody>
          <a:bodyPr>
            <a:normAutofit/>
          </a:bodyPr>
          <a:lstStyle/>
          <a:p>
            <a:pPr algn="ctr" rtl="1"/>
            <a:r>
              <a:rPr lang="he-IL" sz="4000" dirty="0">
                <a:solidFill>
                  <a:srgbClr val="FFFF00"/>
                </a:solidFill>
              </a:rPr>
              <a:t>הקדמה</a:t>
            </a:r>
            <a:endParaRPr lang="x-none" sz="4000" dirty="0">
              <a:solidFill>
                <a:srgbClr val="FFFF00"/>
              </a:solidFill>
            </a:endParaRPr>
          </a:p>
        </p:txBody>
      </p:sp>
      <p:sp>
        <p:nvSpPr>
          <p:cNvPr id="3" name="Content Placeholder 2">
            <a:extLst>
              <a:ext uri="{FF2B5EF4-FFF2-40B4-BE49-F238E27FC236}">
                <a16:creationId xmlns:a16="http://schemas.microsoft.com/office/drawing/2014/main" id="{7156B697-0B11-4454-B291-C86F5B591F1B}"/>
              </a:ext>
            </a:extLst>
          </p:cNvPr>
          <p:cNvSpPr>
            <a:spLocks noGrp="1"/>
          </p:cNvSpPr>
          <p:nvPr>
            <p:ph idx="1"/>
          </p:nvPr>
        </p:nvSpPr>
        <p:spPr>
          <a:xfrm>
            <a:off x="762000" y="3259029"/>
            <a:ext cx="10630123" cy="2980453"/>
          </a:xfrm>
        </p:spPr>
        <p:txBody>
          <a:bodyPr anchor="ctr">
            <a:normAutofit/>
          </a:bodyPr>
          <a:lstStyle/>
          <a:p>
            <a:pPr algn="r" rtl="1">
              <a:lnSpc>
                <a:spcPct val="110000"/>
              </a:lnSpc>
            </a:pPr>
            <a:r>
              <a:rPr lang="he-IL" sz="3000" dirty="0">
                <a:latin typeface="Arial" panose="020B0604020202020204" pitchFamily="34" charset="0"/>
              </a:rPr>
              <a:t>הפרויקט המוצע בעקבות פרויקט מחקרי משותף</a:t>
            </a:r>
            <a:r>
              <a:rPr lang="en-US" sz="3000" dirty="0">
                <a:latin typeface="Arial" panose="020B0604020202020204" pitchFamily="34" charset="0"/>
              </a:rPr>
              <a:t> </a:t>
            </a:r>
            <a:r>
              <a:rPr lang="he-IL" sz="3000" dirty="0">
                <a:latin typeface="Arial" panose="020B0604020202020204" pitchFamily="34" charset="0"/>
              </a:rPr>
              <a:t>שלנו עם ד"ר יוני וורטמן וגב' דנה קליין.</a:t>
            </a:r>
          </a:p>
          <a:p>
            <a:pPr algn="r" rtl="1">
              <a:lnSpc>
                <a:spcPct val="110000"/>
              </a:lnSpc>
            </a:pPr>
            <a:r>
              <a:rPr lang="he-IL" sz="3000" dirty="0">
                <a:latin typeface="Arial" panose="020B0604020202020204" pitchFamily="34" charset="0"/>
              </a:rPr>
              <a:t>מחקר אקולוגי והתנהגותי על שלדגים לבני חזה, ובפרט על הקשר בין השירה להתנהגות.</a:t>
            </a:r>
          </a:p>
          <a:p>
            <a:pPr algn="r" rtl="1">
              <a:lnSpc>
                <a:spcPct val="110000"/>
              </a:lnSpc>
            </a:pPr>
            <a:endParaRPr lang="x-none" dirty="0"/>
          </a:p>
        </p:txBody>
      </p:sp>
      <p:pic>
        <p:nvPicPr>
          <p:cNvPr id="4" name="Picture 7" descr="A bird flying in the sky&#10;&#10;Description automatically generated">
            <a:extLst>
              <a:ext uri="{FF2B5EF4-FFF2-40B4-BE49-F238E27FC236}">
                <a16:creationId xmlns:a16="http://schemas.microsoft.com/office/drawing/2014/main" id="{67982A0D-5F7E-4103-9CC5-509F59E0A1C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1" r="5094" b="1"/>
          <a:stretch/>
        </p:blipFill>
        <p:spPr bwMode="auto">
          <a:xfrm>
            <a:off x="188913" y="49976"/>
            <a:ext cx="4552075" cy="2980453"/>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20660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1323F-92C5-44DB-AE17-914E0CAC6504}"/>
              </a:ext>
            </a:extLst>
          </p:cNvPr>
          <p:cNvSpPr>
            <a:spLocks noGrp="1"/>
          </p:cNvSpPr>
          <p:nvPr>
            <p:ph type="title"/>
          </p:nvPr>
        </p:nvSpPr>
        <p:spPr>
          <a:xfrm>
            <a:off x="1143001" y="268117"/>
            <a:ext cx="9905998" cy="1478570"/>
          </a:xfrm>
        </p:spPr>
        <p:txBody>
          <a:bodyPr>
            <a:normAutofit/>
          </a:bodyPr>
          <a:lstStyle/>
          <a:p>
            <a:pPr algn="ctr"/>
            <a:r>
              <a:rPr lang="en-US" sz="4000" b="1" dirty="0">
                <a:solidFill>
                  <a:srgbClr val="FFFF00"/>
                </a:solidFill>
                <a:latin typeface="Arial" panose="020B0604020202020204" pitchFamily="34" charset="0"/>
                <a:cs typeface="Arial" panose="020B0604020202020204" pitchFamily="34" charset="0"/>
              </a:rPr>
              <a:t>K-means</a:t>
            </a:r>
            <a:endParaRPr lang="x-none" sz="4000" dirty="0">
              <a:solidFill>
                <a:srgbClr val="FFFF00"/>
              </a:solidFill>
            </a:endParaRPr>
          </a:p>
        </p:txBody>
      </p:sp>
      <p:sp>
        <p:nvSpPr>
          <p:cNvPr id="9" name="Rectangle: Rounded Corners 8">
            <a:extLst>
              <a:ext uri="{FF2B5EF4-FFF2-40B4-BE49-F238E27FC236}">
                <a16:creationId xmlns:a16="http://schemas.microsoft.com/office/drawing/2014/main" id="{901FC3E5-B12E-4BB5-ACF3-CD9764B88F2F}"/>
              </a:ext>
            </a:extLst>
          </p:cNvPr>
          <p:cNvSpPr/>
          <p:nvPr/>
        </p:nvSpPr>
        <p:spPr>
          <a:xfrm>
            <a:off x="182868" y="2318096"/>
            <a:ext cx="2293543" cy="162022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Choose k random centroids</a:t>
            </a:r>
            <a:endParaRPr lang="x-none" sz="3200" dirty="0"/>
          </a:p>
        </p:txBody>
      </p:sp>
      <p:cxnSp>
        <p:nvCxnSpPr>
          <p:cNvPr id="14" name="Straight Arrow Connector 13">
            <a:extLst>
              <a:ext uri="{FF2B5EF4-FFF2-40B4-BE49-F238E27FC236}">
                <a16:creationId xmlns:a16="http://schemas.microsoft.com/office/drawing/2014/main" id="{9BD7F673-E937-45AE-A230-527163627E40}"/>
              </a:ext>
            </a:extLst>
          </p:cNvPr>
          <p:cNvCxnSpPr>
            <a:cxnSpLocks/>
            <a:stCxn id="9" idx="3"/>
            <a:endCxn id="17" idx="1"/>
          </p:cNvCxnSpPr>
          <p:nvPr/>
        </p:nvCxnSpPr>
        <p:spPr>
          <a:xfrm flipV="1">
            <a:off x="2476411" y="3128209"/>
            <a:ext cx="1830160" cy="1"/>
          </a:xfrm>
          <a:prstGeom prst="straightConnector1">
            <a:avLst/>
          </a:prstGeom>
          <a:ln w="508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7" name="Rectangle: Rounded Corners 16">
            <a:extLst>
              <a:ext uri="{FF2B5EF4-FFF2-40B4-BE49-F238E27FC236}">
                <a16:creationId xmlns:a16="http://schemas.microsoft.com/office/drawing/2014/main" id="{5CD7266B-24F4-4A2C-B375-62323C2D1C68}"/>
              </a:ext>
            </a:extLst>
          </p:cNvPr>
          <p:cNvSpPr/>
          <p:nvPr/>
        </p:nvSpPr>
        <p:spPr>
          <a:xfrm>
            <a:off x="4306571" y="2318095"/>
            <a:ext cx="2791326" cy="162022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Associate each sample to</a:t>
            </a:r>
          </a:p>
          <a:p>
            <a:pPr algn="ctr"/>
            <a:r>
              <a:rPr lang="en-US" sz="3200" dirty="0"/>
              <a:t>centroid</a:t>
            </a:r>
          </a:p>
        </p:txBody>
      </p:sp>
      <p:cxnSp>
        <p:nvCxnSpPr>
          <p:cNvPr id="31" name="Straight Arrow Connector 30">
            <a:extLst>
              <a:ext uri="{FF2B5EF4-FFF2-40B4-BE49-F238E27FC236}">
                <a16:creationId xmlns:a16="http://schemas.microsoft.com/office/drawing/2014/main" id="{265C72FB-26B8-40E7-96EF-FBA6FF3EB07E}"/>
              </a:ext>
            </a:extLst>
          </p:cNvPr>
          <p:cNvCxnSpPr>
            <a:cxnSpLocks/>
            <a:stCxn id="17" idx="3"/>
            <a:endCxn id="52" idx="1"/>
          </p:cNvCxnSpPr>
          <p:nvPr/>
        </p:nvCxnSpPr>
        <p:spPr>
          <a:xfrm flipV="1">
            <a:off x="7097897" y="3095409"/>
            <a:ext cx="2617691" cy="32800"/>
          </a:xfrm>
          <a:prstGeom prst="straightConnector1">
            <a:avLst/>
          </a:prstGeom>
          <a:ln w="508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9" name="Rectangle 28">
            <a:extLst>
              <a:ext uri="{FF2B5EF4-FFF2-40B4-BE49-F238E27FC236}">
                <a16:creationId xmlns:a16="http://schemas.microsoft.com/office/drawing/2014/main" id="{F7CA3E02-40DD-4AD8-A8A7-D066E9B7C904}"/>
              </a:ext>
            </a:extLst>
          </p:cNvPr>
          <p:cNvSpPr/>
          <p:nvPr/>
        </p:nvSpPr>
        <p:spPr>
          <a:xfrm>
            <a:off x="2314970" y="2018191"/>
            <a:ext cx="2220935" cy="1077218"/>
          </a:xfrm>
          <a:prstGeom prst="rect">
            <a:avLst/>
          </a:prstGeom>
        </p:spPr>
        <p:txBody>
          <a:bodyPr wrap="square">
            <a:spAutoFit/>
          </a:bodyPr>
          <a:lstStyle/>
          <a:p>
            <a:pPr algn="ctr"/>
            <a:r>
              <a:rPr lang="en-US" sz="3200" dirty="0">
                <a:solidFill>
                  <a:srgbClr val="FFFF00"/>
                </a:solidFill>
              </a:rPr>
              <a:t>Distance calculation  </a:t>
            </a:r>
            <a:endParaRPr lang="he-IL" sz="3200" dirty="0">
              <a:solidFill>
                <a:srgbClr val="FFFF00"/>
              </a:solidFill>
            </a:endParaRPr>
          </a:p>
        </p:txBody>
      </p:sp>
      <p:sp>
        <p:nvSpPr>
          <p:cNvPr id="52" name="Rectangle: Rounded Corners 51">
            <a:extLst>
              <a:ext uri="{FF2B5EF4-FFF2-40B4-BE49-F238E27FC236}">
                <a16:creationId xmlns:a16="http://schemas.microsoft.com/office/drawing/2014/main" id="{DDF8C459-3407-43B0-B61F-B700217B9B4C}"/>
              </a:ext>
            </a:extLst>
          </p:cNvPr>
          <p:cNvSpPr/>
          <p:nvPr/>
        </p:nvSpPr>
        <p:spPr>
          <a:xfrm>
            <a:off x="9715588" y="2285295"/>
            <a:ext cx="2293543" cy="162022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Create new centroids </a:t>
            </a:r>
          </a:p>
        </p:txBody>
      </p:sp>
      <p:sp>
        <p:nvSpPr>
          <p:cNvPr id="56" name="Rectangle 55">
            <a:extLst>
              <a:ext uri="{FF2B5EF4-FFF2-40B4-BE49-F238E27FC236}">
                <a16:creationId xmlns:a16="http://schemas.microsoft.com/office/drawing/2014/main" id="{B155651E-10BC-4C08-8E50-065F833C7564}"/>
              </a:ext>
            </a:extLst>
          </p:cNvPr>
          <p:cNvSpPr/>
          <p:nvPr/>
        </p:nvSpPr>
        <p:spPr>
          <a:xfrm>
            <a:off x="7298923" y="1917439"/>
            <a:ext cx="2220935" cy="1077218"/>
          </a:xfrm>
          <a:prstGeom prst="rect">
            <a:avLst/>
          </a:prstGeom>
        </p:spPr>
        <p:txBody>
          <a:bodyPr wrap="square">
            <a:spAutoFit/>
          </a:bodyPr>
          <a:lstStyle/>
          <a:p>
            <a:pPr algn="ctr"/>
            <a:r>
              <a:rPr lang="en-US" sz="3200" dirty="0">
                <a:solidFill>
                  <a:srgbClr val="FFFF00"/>
                </a:solidFill>
              </a:rPr>
              <a:t>Average of each group</a:t>
            </a:r>
            <a:endParaRPr lang="he-IL" sz="3200" dirty="0">
              <a:solidFill>
                <a:srgbClr val="FFFF00"/>
              </a:solidFill>
            </a:endParaRPr>
          </a:p>
        </p:txBody>
      </p:sp>
      <p:cxnSp>
        <p:nvCxnSpPr>
          <p:cNvPr id="61" name="Connector: Elbow 60">
            <a:extLst>
              <a:ext uri="{FF2B5EF4-FFF2-40B4-BE49-F238E27FC236}">
                <a16:creationId xmlns:a16="http://schemas.microsoft.com/office/drawing/2014/main" id="{60E92722-AC64-4CC8-B00D-0896ACA55881}"/>
              </a:ext>
            </a:extLst>
          </p:cNvPr>
          <p:cNvCxnSpPr>
            <a:cxnSpLocks/>
            <a:stCxn id="52" idx="2"/>
          </p:cNvCxnSpPr>
          <p:nvPr/>
        </p:nvCxnSpPr>
        <p:spPr>
          <a:xfrm rot="5400000">
            <a:off x="7557273" y="2047963"/>
            <a:ext cx="1447528" cy="5162647"/>
          </a:xfrm>
          <a:prstGeom prst="bentConnector2">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123094C-D3C1-43AA-9ADE-28A8A7ECF7CB}"/>
              </a:ext>
            </a:extLst>
          </p:cNvPr>
          <p:cNvCxnSpPr>
            <a:cxnSpLocks/>
            <a:endCxn id="17" idx="2"/>
          </p:cNvCxnSpPr>
          <p:nvPr/>
        </p:nvCxnSpPr>
        <p:spPr>
          <a:xfrm flipV="1">
            <a:off x="5702234" y="3938322"/>
            <a:ext cx="0" cy="1414728"/>
          </a:xfrm>
          <a:prstGeom prst="straightConnector1">
            <a:avLst/>
          </a:prstGeom>
          <a:ln w="508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9FAC6A11-1612-4D0B-A79D-22595E7353C0}"/>
              </a:ext>
            </a:extLst>
          </p:cNvPr>
          <p:cNvSpPr/>
          <p:nvPr/>
        </p:nvSpPr>
        <p:spPr>
          <a:xfrm>
            <a:off x="7298923" y="4351327"/>
            <a:ext cx="2220935" cy="1077218"/>
          </a:xfrm>
          <a:prstGeom prst="rect">
            <a:avLst/>
          </a:prstGeom>
        </p:spPr>
        <p:txBody>
          <a:bodyPr wrap="square">
            <a:spAutoFit/>
          </a:bodyPr>
          <a:lstStyle/>
          <a:p>
            <a:pPr algn="ctr"/>
            <a:r>
              <a:rPr lang="en-US" sz="3200" dirty="0">
                <a:solidFill>
                  <a:srgbClr val="FFFF00"/>
                </a:solidFill>
              </a:rPr>
              <a:t>Distance calculation  </a:t>
            </a:r>
            <a:endParaRPr lang="he-IL" sz="3200" dirty="0">
              <a:solidFill>
                <a:srgbClr val="FFFF00"/>
              </a:solidFill>
            </a:endParaRPr>
          </a:p>
        </p:txBody>
      </p:sp>
      <p:sp>
        <p:nvSpPr>
          <p:cNvPr id="74" name="Rectangle 73">
            <a:extLst>
              <a:ext uri="{FF2B5EF4-FFF2-40B4-BE49-F238E27FC236}">
                <a16:creationId xmlns:a16="http://schemas.microsoft.com/office/drawing/2014/main" id="{9F3B6378-6F8C-4493-8500-F4F596B74B83}"/>
              </a:ext>
            </a:extLst>
          </p:cNvPr>
          <p:cNvSpPr/>
          <p:nvPr/>
        </p:nvSpPr>
        <p:spPr>
          <a:xfrm>
            <a:off x="653154" y="4647651"/>
            <a:ext cx="4789698" cy="1569660"/>
          </a:xfrm>
          <a:prstGeom prst="rect">
            <a:avLst/>
          </a:prstGeom>
        </p:spPr>
        <p:txBody>
          <a:bodyPr wrap="square">
            <a:spAutoFit/>
          </a:bodyPr>
          <a:lstStyle/>
          <a:p>
            <a:pPr marL="457200" indent="-457200" algn="r" rtl="1">
              <a:buFont typeface="Arial" panose="020B0604020202020204" pitchFamily="34" charset="0"/>
              <a:buChar char="•"/>
            </a:pPr>
            <a:r>
              <a:rPr lang="he-IL" sz="3200" dirty="0"/>
              <a:t>האלגוריתם ירוץ עד אשר קריטריון ההתכנסות יתקיים</a:t>
            </a:r>
          </a:p>
        </p:txBody>
      </p:sp>
    </p:spTree>
    <p:extLst>
      <p:ext uri="{BB962C8B-B14F-4D97-AF65-F5344CB8AC3E}">
        <p14:creationId xmlns:p14="http://schemas.microsoft.com/office/powerpoint/2010/main" val="2243049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EDA90D89-770A-4C09-978C-9E38FE15649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A3B344D7-1AE2-4947-876E-2A52674500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9" name="Rectangle 5">
              <a:extLst>
                <a:ext uri="{FF2B5EF4-FFF2-40B4-BE49-F238E27FC236}">
                  <a16:creationId xmlns:a16="http://schemas.microsoft.com/office/drawing/2014/main" id="{D6633E5C-867B-4E17-9151-FF0FDB122B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0" name="Freeform 6">
              <a:extLst>
                <a:ext uri="{FF2B5EF4-FFF2-40B4-BE49-F238E27FC236}">
                  <a16:creationId xmlns:a16="http://schemas.microsoft.com/office/drawing/2014/main" id="{2D5EDC2E-587B-4E85-8185-D99B438AB5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7">
              <a:extLst>
                <a:ext uri="{FF2B5EF4-FFF2-40B4-BE49-F238E27FC236}">
                  <a16:creationId xmlns:a16="http://schemas.microsoft.com/office/drawing/2014/main" id="{996B1479-D8B0-4D98-B382-877F9A3AE6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Rectangle 8">
              <a:extLst>
                <a:ext uri="{FF2B5EF4-FFF2-40B4-BE49-F238E27FC236}">
                  <a16:creationId xmlns:a16="http://schemas.microsoft.com/office/drawing/2014/main" id="{3B7BA112-C364-4D4C-97F9-A1DC76F1E5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3" name="Freeform 9">
              <a:extLst>
                <a:ext uri="{FF2B5EF4-FFF2-40B4-BE49-F238E27FC236}">
                  <a16:creationId xmlns:a16="http://schemas.microsoft.com/office/drawing/2014/main" id="{8B9D9B13-8F5D-41E6-93D6-CDFEB34AB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0">
              <a:extLst>
                <a:ext uri="{FF2B5EF4-FFF2-40B4-BE49-F238E27FC236}">
                  <a16:creationId xmlns:a16="http://schemas.microsoft.com/office/drawing/2014/main" id="{B5720BDB-EA73-4DE9-8A10-11DA3A1AC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1">
              <a:extLst>
                <a:ext uri="{FF2B5EF4-FFF2-40B4-BE49-F238E27FC236}">
                  <a16:creationId xmlns:a16="http://schemas.microsoft.com/office/drawing/2014/main" id="{F1D2313E-4168-41D0-A5B5-2187D1B33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2">
              <a:extLst>
                <a:ext uri="{FF2B5EF4-FFF2-40B4-BE49-F238E27FC236}">
                  <a16:creationId xmlns:a16="http://schemas.microsoft.com/office/drawing/2014/main" id="{0F1B19F3-A09E-4891-8916-D5F8B0B2A1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3">
              <a:extLst>
                <a:ext uri="{FF2B5EF4-FFF2-40B4-BE49-F238E27FC236}">
                  <a16:creationId xmlns:a16="http://schemas.microsoft.com/office/drawing/2014/main" id="{4D61F564-BB90-4A5C-829A-4F984FD6C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4">
              <a:extLst>
                <a:ext uri="{FF2B5EF4-FFF2-40B4-BE49-F238E27FC236}">
                  <a16:creationId xmlns:a16="http://schemas.microsoft.com/office/drawing/2014/main" id="{3803B77E-8C29-4857-B5C1-B89B01F46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5">
              <a:extLst>
                <a:ext uri="{FF2B5EF4-FFF2-40B4-BE49-F238E27FC236}">
                  <a16:creationId xmlns:a16="http://schemas.microsoft.com/office/drawing/2014/main" id="{B96F39B0-FB50-4957-8F85-2E2CCF6D7E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6">
              <a:extLst>
                <a:ext uri="{FF2B5EF4-FFF2-40B4-BE49-F238E27FC236}">
                  <a16:creationId xmlns:a16="http://schemas.microsoft.com/office/drawing/2014/main" id="{A54B5837-452A-4FC3-A8C8-E275AA9292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7">
              <a:extLst>
                <a:ext uri="{FF2B5EF4-FFF2-40B4-BE49-F238E27FC236}">
                  <a16:creationId xmlns:a16="http://schemas.microsoft.com/office/drawing/2014/main" id="{FDE2A683-C13C-4A7F-935C-4C5279BF5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18">
              <a:extLst>
                <a:ext uri="{FF2B5EF4-FFF2-40B4-BE49-F238E27FC236}">
                  <a16:creationId xmlns:a16="http://schemas.microsoft.com/office/drawing/2014/main" id="{30C5773F-6573-4E1F-B3DC-BB2B01D88D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9">
              <a:extLst>
                <a:ext uri="{FF2B5EF4-FFF2-40B4-BE49-F238E27FC236}">
                  <a16:creationId xmlns:a16="http://schemas.microsoft.com/office/drawing/2014/main" id="{E280F9F5-EF46-41DF-B672-013B025B96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0">
              <a:extLst>
                <a:ext uri="{FF2B5EF4-FFF2-40B4-BE49-F238E27FC236}">
                  <a16:creationId xmlns:a16="http://schemas.microsoft.com/office/drawing/2014/main" id="{5876ADD8-345E-4A8D-81CB-0D5C3F76F8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1">
              <a:extLst>
                <a:ext uri="{FF2B5EF4-FFF2-40B4-BE49-F238E27FC236}">
                  <a16:creationId xmlns:a16="http://schemas.microsoft.com/office/drawing/2014/main" id="{8D2F7216-B310-4AB4-9948-2CF747F77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2">
              <a:extLst>
                <a:ext uri="{FF2B5EF4-FFF2-40B4-BE49-F238E27FC236}">
                  <a16:creationId xmlns:a16="http://schemas.microsoft.com/office/drawing/2014/main" id="{D113E940-FD31-4B25-B33F-5B213CC75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3">
              <a:extLst>
                <a:ext uri="{FF2B5EF4-FFF2-40B4-BE49-F238E27FC236}">
                  <a16:creationId xmlns:a16="http://schemas.microsoft.com/office/drawing/2014/main" id="{D6211283-9342-40E7-88F7-14A9028450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24">
              <a:extLst>
                <a:ext uri="{FF2B5EF4-FFF2-40B4-BE49-F238E27FC236}">
                  <a16:creationId xmlns:a16="http://schemas.microsoft.com/office/drawing/2014/main" id="{B0118661-823B-4754-B0E3-52ACCB8DF8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5">
              <a:extLst>
                <a:ext uri="{FF2B5EF4-FFF2-40B4-BE49-F238E27FC236}">
                  <a16:creationId xmlns:a16="http://schemas.microsoft.com/office/drawing/2014/main" id="{263B289D-A43D-47C8-AA8E-40C86C6084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6">
              <a:extLst>
                <a:ext uri="{FF2B5EF4-FFF2-40B4-BE49-F238E27FC236}">
                  <a16:creationId xmlns:a16="http://schemas.microsoft.com/office/drawing/2014/main" id="{D5A2D8F7-A5A4-4B2E-89AE-F99CC5B05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7">
              <a:extLst>
                <a:ext uri="{FF2B5EF4-FFF2-40B4-BE49-F238E27FC236}">
                  <a16:creationId xmlns:a16="http://schemas.microsoft.com/office/drawing/2014/main" id="{6847785C-2F02-4845-9257-9DE5E6EDA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8">
              <a:extLst>
                <a:ext uri="{FF2B5EF4-FFF2-40B4-BE49-F238E27FC236}">
                  <a16:creationId xmlns:a16="http://schemas.microsoft.com/office/drawing/2014/main" id="{4B83A129-3D7E-44D8-8C6C-9DE73E12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9">
              <a:extLst>
                <a:ext uri="{FF2B5EF4-FFF2-40B4-BE49-F238E27FC236}">
                  <a16:creationId xmlns:a16="http://schemas.microsoft.com/office/drawing/2014/main" id="{7E1A9847-AC3D-4B5D-A29A-A93B0C6AB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0">
              <a:extLst>
                <a:ext uri="{FF2B5EF4-FFF2-40B4-BE49-F238E27FC236}">
                  <a16:creationId xmlns:a16="http://schemas.microsoft.com/office/drawing/2014/main" id="{2450F521-5F68-4148-9905-6232B08F8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1">
              <a:extLst>
                <a:ext uri="{FF2B5EF4-FFF2-40B4-BE49-F238E27FC236}">
                  <a16:creationId xmlns:a16="http://schemas.microsoft.com/office/drawing/2014/main" id="{8C6F916A-08CA-4F4C-BDBA-0F63A621FE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2">
              <a:extLst>
                <a:ext uri="{FF2B5EF4-FFF2-40B4-BE49-F238E27FC236}">
                  <a16:creationId xmlns:a16="http://schemas.microsoft.com/office/drawing/2014/main" id="{D68FB199-D330-4EF4-94F5-1C07371E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Rectangle 33">
              <a:extLst>
                <a:ext uri="{FF2B5EF4-FFF2-40B4-BE49-F238E27FC236}">
                  <a16:creationId xmlns:a16="http://schemas.microsoft.com/office/drawing/2014/main" id="{3B67568D-CC47-4BBA-A084-154AEAA825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8" name="Freeform 34">
              <a:extLst>
                <a:ext uri="{FF2B5EF4-FFF2-40B4-BE49-F238E27FC236}">
                  <a16:creationId xmlns:a16="http://schemas.microsoft.com/office/drawing/2014/main" id="{C9C25D1A-5E1E-4B22-B8D3-B0F5263921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35">
              <a:extLst>
                <a:ext uri="{FF2B5EF4-FFF2-40B4-BE49-F238E27FC236}">
                  <a16:creationId xmlns:a16="http://schemas.microsoft.com/office/drawing/2014/main" id="{4D8DB054-D1D3-4C30-B62E-7F2C6A812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36">
              <a:extLst>
                <a:ext uri="{FF2B5EF4-FFF2-40B4-BE49-F238E27FC236}">
                  <a16:creationId xmlns:a16="http://schemas.microsoft.com/office/drawing/2014/main" id="{9EB76371-2F16-4BA0-994C-2575FD9336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37">
              <a:extLst>
                <a:ext uri="{FF2B5EF4-FFF2-40B4-BE49-F238E27FC236}">
                  <a16:creationId xmlns:a16="http://schemas.microsoft.com/office/drawing/2014/main" id="{2B61AF6D-2A6D-4C90-BCCA-CD97F7246F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38">
              <a:extLst>
                <a:ext uri="{FF2B5EF4-FFF2-40B4-BE49-F238E27FC236}">
                  <a16:creationId xmlns:a16="http://schemas.microsoft.com/office/drawing/2014/main" id="{B35F6DFD-5D34-4BE6-8B2A-0D6CDCE28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39">
              <a:extLst>
                <a:ext uri="{FF2B5EF4-FFF2-40B4-BE49-F238E27FC236}">
                  <a16:creationId xmlns:a16="http://schemas.microsoft.com/office/drawing/2014/main" id="{BCB0EEDB-7826-499E-BB87-6D0DD545F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0">
              <a:extLst>
                <a:ext uri="{FF2B5EF4-FFF2-40B4-BE49-F238E27FC236}">
                  <a16:creationId xmlns:a16="http://schemas.microsoft.com/office/drawing/2014/main" id="{F16B5CE0-3198-436D-888B-A01A983844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1">
              <a:extLst>
                <a:ext uri="{FF2B5EF4-FFF2-40B4-BE49-F238E27FC236}">
                  <a16:creationId xmlns:a16="http://schemas.microsoft.com/office/drawing/2014/main" id="{B550414A-8DF0-4572-A382-B88DBE0B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2">
              <a:extLst>
                <a:ext uri="{FF2B5EF4-FFF2-40B4-BE49-F238E27FC236}">
                  <a16:creationId xmlns:a16="http://schemas.microsoft.com/office/drawing/2014/main" id="{AFB98517-BD8F-45DD-A2BA-52FD61A48A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43">
              <a:extLst>
                <a:ext uri="{FF2B5EF4-FFF2-40B4-BE49-F238E27FC236}">
                  <a16:creationId xmlns:a16="http://schemas.microsoft.com/office/drawing/2014/main" id="{78C67202-AF18-4690-8000-4C12C4042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44">
              <a:extLst>
                <a:ext uri="{FF2B5EF4-FFF2-40B4-BE49-F238E27FC236}">
                  <a16:creationId xmlns:a16="http://schemas.microsoft.com/office/drawing/2014/main" id="{AD51A156-6972-43DA-BF32-CA187641B3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Rectangle 45">
              <a:extLst>
                <a:ext uri="{FF2B5EF4-FFF2-40B4-BE49-F238E27FC236}">
                  <a16:creationId xmlns:a16="http://schemas.microsoft.com/office/drawing/2014/main" id="{B5CE61CC-EBDF-4355-A6C3-D44E62D78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0" name="Freeform 46">
              <a:extLst>
                <a:ext uri="{FF2B5EF4-FFF2-40B4-BE49-F238E27FC236}">
                  <a16:creationId xmlns:a16="http://schemas.microsoft.com/office/drawing/2014/main" id="{ACB1B7F1-FBEF-48FA-97A7-9FAE7708E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47">
              <a:extLst>
                <a:ext uri="{FF2B5EF4-FFF2-40B4-BE49-F238E27FC236}">
                  <a16:creationId xmlns:a16="http://schemas.microsoft.com/office/drawing/2014/main" id="{4851370A-7D0E-4B9F-BA8B-B1966748FB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48">
              <a:extLst>
                <a:ext uri="{FF2B5EF4-FFF2-40B4-BE49-F238E27FC236}">
                  <a16:creationId xmlns:a16="http://schemas.microsoft.com/office/drawing/2014/main" id="{B882F537-DDEB-49AE-BF36-6380A45F0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49">
              <a:extLst>
                <a:ext uri="{FF2B5EF4-FFF2-40B4-BE49-F238E27FC236}">
                  <a16:creationId xmlns:a16="http://schemas.microsoft.com/office/drawing/2014/main" id="{A53D3CF4-BFB0-4D0B-8471-26ACAFE0A5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0">
              <a:extLst>
                <a:ext uri="{FF2B5EF4-FFF2-40B4-BE49-F238E27FC236}">
                  <a16:creationId xmlns:a16="http://schemas.microsoft.com/office/drawing/2014/main" id="{13BC2FA8-8256-44BD-9A62-0EE83D6476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1">
              <a:extLst>
                <a:ext uri="{FF2B5EF4-FFF2-40B4-BE49-F238E27FC236}">
                  <a16:creationId xmlns:a16="http://schemas.microsoft.com/office/drawing/2014/main" id="{90A9C5D2-72E3-4B31-A271-57A883ADC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52">
              <a:extLst>
                <a:ext uri="{FF2B5EF4-FFF2-40B4-BE49-F238E27FC236}">
                  <a16:creationId xmlns:a16="http://schemas.microsoft.com/office/drawing/2014/main" id="{2A5948D4-F239-4BEA-8E38-76F358E3E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53">
              <a:extLst>
                <a:ext uri="{FF2B5EF4-FFF2-40B4-BE49-F238E27FC236}">
                  <a16:creationId xmlns:a16="http://schemas.microsoft.com/office/drawing/2014/main" id="{7384B304-194D-400B-B568-5E6DEA885A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54">
              <a:extLst>
                <a:ext uri="{FF2B5EF4-FFF2-40B4-BE49-F238E27FC236}">
                  <a16:creationId xmlns:a16="http://schemas.microsoft.com/office/drawing/2014/main" id="{B680594F-341A-4C19-BF7F-F6D76386A8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55">
              <a:extLst>
                <a:ext uri="{FF2B5EF4-FFF2-40B4-BE49-F238E27FC236}">
                  <a16:creationId xmlns:a16="http://schemas.microsoft.com/office/drawing/2014/main" id="{4EA6807C-3B8A-43FE-BA1B-8D6D3851F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56">
              <a:extLst>
                <a:ext uri="{FF2B5EF4-FFF2-40B4-BE49-F238E27FC236}">
                  <a16:creationId xmlns:a16="http://schemas.microsoft.com/office/drawing/2014/main" id="{BA316439-CB72-49C9-BE80-934799D838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57">
              <a:extLst>
                <a:ext uri="{FF2B5EF4-FFF2-40B4-BE49-F238E27FC236}">
                  <a16:creationId xmlns:a16="http://schemas.microsoft.com/office/drawing/2014/main" id="{6BC7FE05-950C-4A73-B6A9-282B142C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58">
              <a:extLst>
                <a:ext uri="{FF2B5EF4-FFF2-40B4-BE49-F238E27FC236}">
                  <a16:creationId xmlns:a16="http://schemas.microsoft.com/office/drawing/2014/main" id="{81C014C7-E085-4923-B533-732801FC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995AD24E-3A94-4586-BD54-9F4928007B3F}"/>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dirty="0"/>
              <a:t>k-means</a:t>
            </a:r>
          </a:p>
        </p:txBody>
      </p:sp>
      <p:sp>
        <p:nvSpPr>
          <p:cNvPr id="74" name="Round Diagonal Corner Rectangle 6">
            <a:extLst>
              <a:ext uri="{FF2B5EF4-FFF2-40B4-BE49-F238E27FC236}">
                <a16:creationId xmlns:a16="http://schemas.microsoft.com/office/drawing/2014/main" id="{0E24CF0B-9BD9-4126-80C9-FF28141AC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8" descr="A picture containing rain, flying, group, large&#10;&#10;Description automatically generated">
            <a:extLst>
              <a:ext uri="{FF2B5EF4-FFF2-40B4-BE49-F238E27FC236}">
                <a16:creationId xmlns:a16="http://schemas.microsoft.com/office/drawing/2014/main" id="{334ED3C0-3034-4190-9ADC-B446C41A4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648" y="1136606"/>
            <a:ext cx="6103062" cy="4577297"/>
          </a:xfrm>
          <a:prstGeom prst="rect">
            <a:avLst/>
          </a:prstGeom>
        </p:spPr>
      </p:pic>
    </p:spTree>
    <p:extLst>
      <p:ext uri="{BB962C8B-B14F-4D97-AF65-F5344CB8AC3E}">
        <p14:creationId xmlns:p14="http://schemas.microsoft.com/office/powerpoint/2010/main" val="3217747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A09-E587-486B-B4A7-4DE9988237B4}"/>
              </a:ext>
            </a:extLst>
          </p:cNvPr>
          <p:cNvSpPr>
            <a:spLocks noGrp="1"/>
          </p:cNvSpPr>
          <p:nvPr>
            <p:ph type="title"/>
          </p:nvPr>
        </p:nvSpPr>
        <p:spPr>
          <a:xfrm>
            <a:off x="1312863" y="104168"/>
            <a:ext cx="9905998" cy="1478570"/>
          </a:xfrm>
        </p:spPr>
        <p:txBody>
          <a:bodyPr>
            <a:normAutofit/>
          </a:bodyPr>
          <a:lstStyle/>
          <a:p>
            <a:pPr algn="ctr"/>
            <a:r>
              <a:rPr lang="en-US" sz="4000" dirty="0">
                <a:solidFill>
                  <a:srgbClr val="FFFF00"/>
                </a:solidFill>
              </a:rPr>
              <a:t>K</a:t>
            </a:r>
            <a:r>
              <a:rPr lang="he-IL" sz="4000" dirty="0">
                <a:solidFill>
                  <a:srgbClr val="FFFF00"/>
                </a:solidFill>
              </a:rPr>
              <a:t>-</a:t>
            </a:r>
            <a:r>
              <a:rPr lang="en-US" sz="4000" dirty="0">
                <a:solidFill>
                  <a:srgbClr val="FFFF00"/>
                </a:solidFill>
              </a:rPr>
              <a:t>means</a:t>
            </a:r>
            <a:endParaRPr lang="x-none" sz="4000" dirty="0">
              <a:solidFill>
                <a:srgbClr val="FFFF00"/>
              </a:solidFill>
            </a:endParaRPr>
          </a:p>
        </p:txBody>
      </p:sp>
      <p:pic>
        <p:nvPicPr>
          <p:cNvPr id="4" name="Content Placeholder 7" descr="A close up of a map&#10;&#10;Description automatically generated">
            <a:extLst>
              <a:ext uri="{FF2B5EF4-FFF2-40B4-BE49-F238E27FC236}">
                <a16:creationId xmlns:a16="http://schemas.microsoft.com/office/drawing/2014/main" id="{2892C4CA-429D-40A5-8551-C90C9A102CB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 y="1724523"/>
            <a:ext cx="6019945" cy="4514959"/>
          </a:xfrm>
          <a:prstGeom prst="rect">
            <a:avLst/>
          </a:prstGeom>
        </p:spPr>
      </p:pic>
      <p:pic>
        <p:nvPicPr>
          <p:cNvPr id="5" name="Picture 4" descr="A close up of text on a white background&#10;&#10;Description automatically generated">
            <a:extLst>
              <a:ext uri="{FF2B5EF4-FFF2-40B4-BE49-F238E27FC236}">
                <a16:creationId xmlns:a16="http://schemas.microsoft.com/office/drawing/2014/main" id="{631D32F7-4B2C-43C7-AFE2-F7BBED1E15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254" y="1724523"/>
            <a:ext cx="6019945" cy="4514959"/>
          </a:xfrm>
          <a:prstGeom prst="rect">
            <a:avLst/>
          </a:prstGeom>
        </p:spPr>
      </p:pic>
      <p:sp>
        <p:nvSpPr>
          <p:cNvPr id="75" name="Content Placeholder 2">
            <a:extLst>
              <a:ext uri="{FF2B5EF4-FFF2-40B4-BE49-F238E27FC236}">
                <a16:creationId xmlns:a16="http://schemas.microsoft.com/office/drawing/2014/main" id="{E08A91C6-F178-4134-8416-E1EE8B40799C}"/>
              </a:ext>
            </a:extLst>
          </p:cNvPr>
          <p:cNvSpPr txBox="1">
            <a:spLocks/>
          </p:cNvSpPr>
          <p:nvPr/>
        </p:nvSpPr>
        <p:spPr>
          <a:xfrm>
            <a:off x="683538" y="947680"/>
            <a:ext cx="9905999" cy="8215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r" rtl="1">
              <a:buFont typeface="Arial" panose="020B0604020202020204" pitchFamily="34" charset="0"/>
              <a:buNone/>
            </a:pPr>
            <a:r>
              <a:rPr lang="he-IL" sz="2800" dirty="0"/>
              <a:t>תוצאות הריצה של האלגוריתם על </a:t>
            </a:r>
            <a:r>
              <a:rPr lang="en-US" sz="2800" dirty="0"/>
              <a:t>fisher-iris data</a:t>
            </a:r>
            <a:r>
              <a:rPr lang="he-IL" sz="2800" dirty="0"/>
              <a:t> </a:t>
            </a:r>
          </a:p>
          <a:p>
            <a:pPr lvl="1" algn="r" rtl="1"/>
            <a:endParaRPr lang="he-IL" dirty="0"/>
          </a:p>
          <a:p>
            <a:pPr lvl="1" algn="r" rtl="1"/>
            <a:endParaRPr lang="he-IL" dirty="0"/>
          </a:p>
        </p:txBody>
      </p:sp>
    </p:spTree>
    <p:extLst>
      <p:ext uri="{BB962C8B-B14F-4D97-AF65-F5344CB8AC3E}">
        <p14:creationId xmlns:p14="http://schemas.microsoft.com/office/powerpoint/2010/main" val="2677625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A09-E587-486B-B4A7-4DE9988237B4}"/>
              </a:ext>
            </a:extLst>
          </p:cNvPr>
          <p:cNvSpPr>
            <a:spLocks noGrp="1"/>
          </p:cNvSpPr>
          <p:nvPr>
            <p:ph type="title"/>
          </p:nvPr>
        </p:nvSpPr>
        <p:spPr>
          <a:xfrm>
            <a:off x="1312863" y="104168"/>
            <a:ext cx="9905998" cy="1478570"/>
          </a:xfrm>
        </p:spPr>
        <p:txBody>
          <a:bodyPr>
            <a:normAutofit/>
          </a:bodyPr>
          <a:lstStyle/>
          <a:p>
            <a:pPr algn="ctr"/>
            <a:r>
              <a:rPr lang="en-US" sz="4000" dirty="0">
                <a:solidFill>
                  <a:srgbClr val="FFFF00"/>
                </a:solidFill>
                <a:latin typeface="Arial" panose="020B0604020202020204" pitchFamily="34" charset="0"/>
                <a:cs typeface="Arial" panose="020B0604020202020204" pitchFamily="34" charset="0"/>
              </a:rPr>
              <a:t>Fisher iris data</a:t>
            </a:r>
            <a:endParaRPr lang="x-none" sz="4000" dirty="0">
              <a:solidFill>
                <a:srgbClr val="FFFF00"/>
              </a:solidFill>
              <a:latin typeface="Arial" panose="020B0604020202020204" pitchFamily="34" charset="0"/>
              <a:cs typeface="Arial" panose="020B0604020202020204" pitchFamily="34" charset="0"/>
            </a:endParaRPr>
          </a:p>
        </p:txBody>
      </p:sp>
      <p:sp>
        <p:nvSpPr>
          <p:cNvPr id="75" name="Content Placeholder 2">
            <a:extLst>
              <a:ext uri="{FF2B5EF4-FFF2-40B4-BE49-F238E27FC236}">
                <a16:creationId xmlns:a16="http://schemas.microsoft.com/office/drawing/2014/main" id="{E08A91C6-F178-4134-8416-E1EE8B40799C}"/>
              </a:ext>
            </a:extLst>
          </p:cNvPr>
          <p:cNvSpPr txBox="1">
            <a:spLocks/>
          </p:cNvSpPr>
          <p:nvPr/>
        </p:nvSpPr>
        <p:spPr>
          <a:xfrm>
            <a:off x="683538" y="947680"/>
            <a:ext cx="10553957" cy="82150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l">
              <a:buNone/>
            </a:pPr>
            <a:r>
              <a:rPr lang="en-US" sz="11200" dirty="0"/>
              <a:t>150 samples (50 from each species)</a:t>
            </a:r>
          </a:p>
          <a:p>
            <a:pPr marL="457200" lvl="1" indent="0" algn="l">
              <a:buNone/>
            </a:pPr>
            <a:r>
              <a:rPr lang="en-US" sz="11200" dirty="0"/>
              <a:t>Features: </a:t>
            </a:r>
            <a:r>
              <a:rPr lang="en-US" sz="11200" dirty="0">
                <a:solidFill>
                  <a:srgbClr val="FFC000"/>
                </a:solidFill>
              </a:rPr>
              <a:t>petal length</a:t>
            </a:r>
            <a:r>
              <a:rPr lang="en-US" sz="11200" dirty="0"/>
              <a:t>, </a:t>
            </a:r>
            <a:r>
              <a:rPr lang="en-US" sz="11200" dirty="0">
                <a:solidFill>
                  <a:srgbClr val="FFFF00"/>
                </a:solidFill>
              </a:rPr>
              <a:t>petal width</a:t>
            </a:r>
            <a:r>
              <a:rPr lang="en-US" sz="11200" dirty="0"/>
              <a:t>, </a:t>
            </a:r>
            <a:r>
              <a:rPr lang="en-US" sz="11200" dirty="0">
                <a:solidFill>
                  <a:srgbClr val="FFC000"/>
                </a:solidFill>
              </a:rPr>
              <a:t>sepal length</a:t>
            </a:r>
            <a:r>
              <a:rPr lang="en-US" sz="11200" dirty="0"/>
              <a:t>, </a:t>
            </a:r>
            <a:r>
              <a:rPr lang="en-US" sz="11200" dirty="0">
                <a:solidFill>
                  <a:srgbClr val="FFFF00"/>
                </a:solidFill>
              </a:rPr>
              <a:t>sepal width</a:t>
            </a:r>
            <a:endParaRPr lang="he-IL" sz="6400" dirty="0">
              <a:solidFill>
                <a:srgbClr val="FFFF00"/>
              </a:solidFill>
            </a:endParaRPr>
          </a:p>
          <a:p>
            <a:pPr lvl="1" algn="r" rtl="1"/>
            <a:endParaRPr lang="he-IL" dirty="0"/>
          </a:p>
        </p:txBody>
      </p:sp>
      <p:pic>
        <p:nvPicPr>
          <p:cNvPr id="1026" name="Picture 2" descr="D:\Google Drive\Birds sounds\Project - Asaf and Ronen\220px-Iris_virginic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458" y="3350919"/>
            <a:ext cx="3029868" cy="246984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Google Drive\Birds sounds\Project - Asaf and Ronen\220px-Iris_versicolor_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467" y="3372936"/>
            <a:ext cx="3263770" cy="24478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Google Drive\Birds sounds\Project - Asaf and Ronen\Kosaciec_szczecinkowaty_Iris_setos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1157" y="3372937"/>
            <a:ext cx="2695075" cy="24478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5467" y="3350919"/>
            <a:ext cx="3263770" cy="28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8277726" y="6235337"/>
            <a:ext cx="2478506" cy="382031"/>
          </a:xfrm>
          <a:prstGeom prst="rect">
            <a:avLst/>
          </a:prstGeom>
          <a:noFill/>
        </p:spPr>
        <p:txBody>
          <a:bodyPr wrap="square" rtlCol="1">
            <a:spAutoFit/>
          </a:bodyPr>
          <a:lstStyle/>
          <a:p>
            <a:r>
              <a:rPr lang="en-US" dirty="0" err="1"/>
              <a:t>Setosa</a:t>
            </a:r>
            <a:endParaRPr lang="he-IL" dirty="0"/>
          </a:p>
        </p:txBody>
      </p:sp>
      <p:sp>
        <p:nvSpPr>
          <p:cNvPr id="13" name="TextBox 12"/>
          <p:cNvSpPr txBox="1"/>
          <p:nvPr/>
        </p:nvSpPr>
        <p:spPr>
          <a:xfrm>
            <a:off x="1180139" y="6202221"/>
            <a:ext cx="2478506" cy="382031"/>
          </a:xfrm>
          <a:prstGeom prst="rect">
            <a:avLst/>
          </a:prstGeom>
          <a:noFill/>
        </p:spPr>
        <p:txBody>
          <a:bodyPr wrap="square" rtlCol="1">
            <a:spAutoFit/>
          </a:bodyPr>
          <a:lstStyle/>
          <a:p>
            <a:r>
              <a:rPr lang="en-US" dirty="0" err="1"/>
              <a:t>Virginica</a:t>
            </a:r>
            <a:endParaRPr lang="he-IL" dirty="0"/>
          </a:p>
        </p:txBody>
      </p:sp>
      <p:sp>
        <p:nvSpPr>
          <p:cNvPr id="14" name="TextBox 13"/>
          <p:cNvSpPr txBox="1"/>
          <p:nvPr/>
        </p:nvSpPr>
        <p:spPr>
          <a:xfrm>
            <a:off x="4585076" y="6235337"/>
            <a:ext cx="2478506" cy="382031"/>
          </a:xfrm>
          <a:prstGeom prst="rect">
            <a:avLst/>
          </a:prstGeom>
          <a:noFill/>
        </p:spPr>
        <p:txBody>
          <a:bodyPr wrap="square" rtlCol="1">
            <a:spAutoFit/>
          </a:bodyPr>
          <a:lstStyle/>
          <a:p>
            <a:r>
              <a:rPr lang="en-US" dirty="0"/>
              <a:t>Versicolor</a:t>
            </a:r>
            <a:endParaRPr lang="he-IL" dirty="0"/>
          </a:p>
        </p:txBody>
      </p:sp>
    </p:spTree>
    <p:extLst>
      <p:ext uri="{BB962C8B-B14F-4D97-AF65-F5344CB8AC3E}">
        <p14:creationId xmlns:p14="http://schemas.microsoft.com/office/powerpoint/2010/main" val="16928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6" grpId="0"/>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994D-E791-4C80-B43F-9EF181B21276}"/>
              </a:ext>
            </a:extLst>
          </p:cNvPr>
          <p:cNvSpPr>
            <a:spLocks noGrp="1"/>
          </p:cNvSpPr>
          <p:nvPr>
            <p:ph type="title"/>
          </p:nvPr>
        </p:nvSpPr>
        <p:spPr>
          <a:xfrm>
            <a:off x="1143001" y="239487"/>
            <a:ext cx="9905998" cy="1478570"/>
          </a:xfrm>
        </p:spPr>
        <p:txBody>
          <a:bodyPr>
            <a:normAutofit/>
          </a:bodyPr>
          <a:lstStyle/>
          <a:p>
            <a:pPr algn="ctr"/>
            <a:r>
              <a:rPr lang="en-US" sz="4000" dirty="0">
                <a:solidFill>
                  <a:srgbClr val="FFFF00"/>
                </a:solidFill>
              </a:rPr>
              <a:t>K-medoids</a:t>
            </a:r>
            <a:endParaRPr lang="x-none" sz="4000" dirty="0">
              <a:solidFill>
                <a:srgbClr val="FFFF00"/>
              </a:solidFill>
            </a:endParaRPr>
          </a:p>
        </p:txBody>
      </p:sp>
      <p:sp>
        <p:nvSpPr>
          <p:cNvPr id="3" name="Content Placeholder 2">
            <a:extLst>
              <a:ext uri="{FF2B5EF4-FFF2-40B4-BE49-F238E27FC236}">
                <a16:creationId xmlns:a16="http://schemas.microsoft.com/office/drawing/2014/main" id="{143E28C9-2B42-46B4-8922-6B02CAE02398}"/>
              </a:ext>
            </a:extLst>
          </p:cNvPr>
          <p:cNvSpPr>
            <a:spLocks noGrp="1"/>
          </p:cNvSpPr>
          <p:nvPr>
            <p:ph idx="1"/>
          </p:nvPr>
        </p:nvSpPr>
        <p:spPr>
          <a:xfrm>
            <a:off x="703943" y="1084829"/>
            <a:ext cx="10784113" cy="5773171"/>
          </a:xfrm>
        </p:spPr>
        <p:txBody>
          <a:bodyPr>
            <a:noAutofit/>
          </a:bodyPr>
          <a:lstStyle/>
          <a:p>
            <a:pPr algn="r" rtl="1"/>
            <a:r>
              <a:rPr lang="he-IL" sz="2600" dirty="0"/>
              <a:t>וריאציה של </a:t>
            </a:r>
            <a:r>
              <a:rPr lang="en-US" sz="2600" dirty="0"/>
              <a:t>K-means</a:t>
            </a:r>
            <a:r>
              <a:rPr lang="he-IL" sz="2600" dirty="0"/>
              <a:t> </a:t>
            </a:r>
          </a:p>
          <a:p>
            <a:pPr algn="r" rtl="1"/>
            <a:r>
              <a:rPr lang="he-IL" sz="2600" dirty="0"/>
              <a:t>מטרה - </a:t>
            </a:r>
            <a:r>
              <a:rPr lang="he-IL" sz="2600" dirty="0">
                <a:solidFill>
                  <a:srgbClr val="FFC000"/>
                </a:solidFill>
              </a:rPr>
              <a:t>הקטנת פונקצית השגיאה הריבועית </a:t>
            </a:r>
            <a:r>
              <a:rPr lang="he-IL" sz="2600" dirty="0"/>
              <a:t>(סכום </a:t>
            </a:r>
            <a:r>
              <a:rPr lang="he-IL" sz="2600" dirty="0">
                <a:solidFill>
                  <a:srgbClr val="FFC000"/>
                </a:solidFill>
              </a:rPr>
              <a:t>המרחקים הריבועיים</a:t>
            </a:r>
            <a:r>
              <a:rPr lang="he-IL" sz="2600" dirty="0">
                <a:solidFill>
                  <a:srgbClr val="FF0000"/>
                </a:solidFill>
              </a:rPr>
              <a:t> </a:t>
            </a:r>
            <a:r>
              <a:rPr lang="he-IL" sz="2600" dirty="0"/>
              <a:t>בין </a:t>
            </a:r>
            <a:r>
              <a:rPr lang="he-IL" sz="2600" dirty="0">
                <a:solidFill>
                  <a:srgbClr val="FFC000"/>
                </a:solidFill>
              </a:rPr>
              <a:t>כל</a:t>
            </a:r>
            <a:r>
              <a:rPr lang="he-IL" sz="2600" dirty="0"/>
              <a:t> דגימה למרכז הכובד אליה היא משוייכת).</a:t>
            </a:r>
          </a:p>
          <a:p>
            <a:pPr algn="r" rtl="1"/>
            <a:r>
              <a:rPr lang="he-IL" sz="2600" dirty="0"/>
              <a:t>מרכזי הכובד (</a:t>
            </a:r>
            <a:r>
              <a:rPr lang="en-US" sz="2600" dirty="0">
                <a:solidFill>
                  <a:schemeClr val="accent4">
                    <a:lumMod val="60000"/>
                    <a:lumOff val="40000"/>
                  </a:schemeClr>
                </a:solidFill>
              </a:rPr>
              <a:t>medoids</a:t>
            </a:r>
            <a:r>
              <a:rPr lang="he-IL" sz="2600" dirty="0"/>
              <a:t>) יבחרו מאוסף הדגימות. </a:t>
            </a:r>
          </a:p>
          <a:p>
            <a:pPr algn="r" rtl="1"/>
            <a:r>
              <a:rPr lang="he-IL" sz="2600" dirty="0"/>
              <a:t>תזכורת: באלגוריתם </a:t>
            </a:r>
            <a:r>
              <a:rPr lang="en-US" sz="2600" dirty="0"/>
              <a:t>K-means</a:t>
            </a:r>
            <a:r>
              <a:rPr lang="he-IL" sz="2600" dirty="0"/>
              <a:t> מרכזי הכובד הם </a:t>
            </a:r>
            <a:r>
              <a:rPr lang="he-IL" sz="2600" u="sng" dirty="0">
                <a:solidFill>
                  <a:srgbClr val="FFC000"/>
                </a:solidFill>
              </a:rPr>
              <a:t>ממוצע</a:t>
            </a:r>
            <a:r>
              <a:rPr lang="he-IL" sz="2600" dirty="0">
                <a:solidFill>
                  <a:srgbClr val="FFC000"/>
                </a:solidFill>
              </a:rPr>
              <a:t> ה – </a:t>
            </a:r>
            <a:r>
              <a:rPr lang="en-US" sz="2600" dirty="0">
                <a:solidFill>
                  <a:srgbClr val="FFC000"/>
                </a:solidFill>
              </a:rPr>
              <a:t>cluster</a:t>
            </a:r>
            <a:r>
              <a:rPr lang="he-IL" sz="2600" dirty="0">
                <a:solidFill>
                  <a:srgbClr val="FFC000"/>
                </a:solidFill>
              </a:rPr>
              <a:t>. </a:t>
            </a:r>
            <a:r>
              <a:rPr lang="en-US" sz="2600" dirty="0">
                <a:solidFill>
                  <a:srgbClr val="FFC000"/>
                </a:solidFill>
              </a:rPr>
              <a:t> </a:t>
            </a:r>
            <a:r>
              <a:rPr lang="he-IL" sz="2600" dirty="0">
                <a:solidFill>
                  <a:srgbClr val="FFC000"/>
                </a:solidFill>
              </a:rPr>
              <a:t> </a:t>
            </a:r>
          </a:p>
          <a:p>
            <a:pPr algn="r" rtl="1"/>
            <a:r>
              <a:rPr lang="he-IL" sz="2600" dirty="0"/>
              <a:t>בכול איטרציה תיבחר דגימה מאוסף הדגימות </a:t>
            </a:r>
            <a:r>
              <a:rPr lang="he-IL" sz="2600" dirty="0">
                <a:solidFill>
                  <a:srgbClr val="FFC000"/>
                </a:solidFill>
              </a:rPr>
              <a:t>להחליף</a:t>
            </a:r>
            <a:r>
              <a:rPr lang="he-IL" sz="2600" dirty="0"/>
              <a:t> את אחד ממרכזי הכובד הנוכחיים.</a:t>
            </a:r>
          </a:p>
          <a:p>
            <a:pPr lvl="1" algn="r" rtl="1"/>
            <a:r>
              <a:rPr lang="he-IL" sz="2600" dirty="0"/>
              <a:t>נחשב את סכום </a:t>
            </a:r>
            <a:r>
              <a:rPr lang="he-IL" sz="2600" dirty="0">
                <a:solidFill>
                  <a:srgbClr val="FFC000"/>
                </a:solidFill>
              </a:rPr>
              <a:t>המרחקים הריבועיים העכשווי </a:t>
            </a:r>
            <a:r>
              <a:rPr lang="he-IL" sz="2600" dirty="0"/>
              <a:t>ונשייך כול דגימה לאחד ממרכזי הכובד</a:t>
            </a:r>
            <a:r>
              <a:rPr lang="en-US" sz="2600" dirty="0"/>
              <a:t>.</a:t>
            </a:r>
            <a:endParaRPr lang="he-IL" sz="2600" dirty="0"/>
          </a:p>
          <a:p>
            <a:pPr lvl="1" algn="r" rtl="1"/>
            <a:r>
              <a:rPr lang="he-IL" sz="2600" dirty="0"/>
              <a:t>אם פונקציית סכום המרחק הריבועי קטנה יותר נעדכן מרכזי הכובד</a:t>
            </a:r>
          </a:p>
          <a:p>
            <a:pPr lvl="1" algn="r" rtl="1"/>
            <a:endParaRPr lang="he-IL" sz="2600" dirty="0"/>
          </a:p>
        </p:txBody>
      </p:sp>
    </p:spTree>
    <p:extLst>
      <p:ext uri="{BB962C8B-B14F-4D97-AF65-F5344CB8AC3E}">
        <p14:creationId xmlns:p14="http://schemas.microsoft.com/office/powerpoint/2010/main" val="1663874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1323F-92C5-44DB-AE17-914E0CAC6504}"/>
              </a:ext>
            </a:extLst>
          </p:cNvPr>
          <p:cNvSpPr>
            <a:spLocks noGrp="1"/>
          </p:cNvSpPr>
          <p:nvPr>
            <p:ph type="title"/>
          </p:nvPr>
        </p:nvSpPr>
        <p:spPr>
          <a:xfrm>
            <a:off x="1143001" y="268117"/>
            <a:ext cx="9905998" cy="1478570"/>
          </a:xfrm>
        </p:spPr>
        <p:txBody>
          <a:bodyPr>
            <a:normAutofit/>
          </a:bodyPr>
          <a:lstStyle/>
          <a:p>
            <a:pPr algn="ctr"/>
            <a:r>
              <a:rPr lang="en-US" sz="4000" b="1" dirty="0">
                <a:solidFill>
                  <a:srgbClr val="FFFF00"/>
                </a:solidFill>
                <a:latin typeface="Arial" panose="020B0604020202020204" pitchFamily="34" charset="0"/>
                <a:cs typeface="Arial" panose="020B0604020202020204" pitchFamily="34" charset="0"/>
              </a:rPr>
              <a:t>K-medoids</a:t>
            </a:r>
            <a:endParaRPr lang="x-none" sz="4000" dirty="0">
              <a:solidFill>
                <a:srgbClr val="FFFF00"/>
              </a:solidFill>
            </a:endParaRPr>
          </a:p>
        </p:txBody>
      </p:sp>
      <p:sp>
        <p:nvSpPr>
          <p:cNvPr id="9" name="Rectangle: Rounded Corners 8">
            <a:extLst>
              <a:ext uri="{FF2B5EF4-FFF2-40B4-BE49-F238E27FC236}">
                <a16:creationId xmlns:a16="http://schemas.microsoft.com/office/drawing/2014/main" id="{901FC3E5-B12E-4BB5-ACF3-CD9764B88F2F}"/>
              </a:ext>
            </a:extLst>
          </p:cNvPr>
          <p:cNvSpPr/>
          <p:nvPr/>
        </p:nvSpPr>
        <p:spPr>
          <a:xfrm>
            <a:off x="182868" y="2318096"/>
            <a:ext cx="2293543" cy="162022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Choose k random medoids</a:t>
            </a:r>
            <a:endParaRPr lang="x-none" sz="3200" dirty="0"/>
          </a:p>
        </p:txBody>
      </p:sp>
      <p:cxnSp>
        <p:nvCxnSpPr>
          <p:cNvPr id="14" name="Straight Arrow Connector 13">
            <a:extLst>
              <a:ext uri="{FF2B5EF4-FFF2-40B4-BE49-F238E27FC236}">
                <a16:creationId xmlns:a16="http://schemas.microsoft.com/office/drawing/2014/main" id="{9BD7F673-E937-45AE-A230-527163627E40}"/>
              </a:ext>
            </a:extLst>
          </p:cNvPr>
          <p:cNvCxnSpPr>
            <a:cxnSpLocks/>
            <a:stCxn id="9" idx="3"/>
            <a:endCxn id="17" idx="1"/>
          </p:cNvCxnSpPr>
          <p:nvPr/>
        </p:nvCxnSpPr>
        <p:spPr>
          <a:xfrm flipV="1">
            <a:off x="2476411" y="3128209"/>
            <a:ext cx="1830160" cy="1"/>
          </a:xfrm>
          <a:prstGeom prst="straightConnector1">
            <a:avLst/>
          </a:prstGeom>
          <a:ln w="508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7" name="Rectangle: Rounded Corners 16">
            <a:extLst>
              <a:ext uri="{FF2B5EF4-FFF2-40B4-BE49-F238E27FC236}">
                <a16:creationId xmlns:a16="http://schemas.microsoft.com/office/drawing/2014/main" id="{5CD7266B-24F4-4A2C-B375-62323C2D1C68}"/>
              </a:ext>
            </a:extLst>
          </p:cNvPr>
          <p:cNvSpPr/>
          <p:nvPr/>
        </p:nvSpPr>
        <p:spPr>
          <a:xfrm>
            <a:off x="4306571" y="2318095"/>
            <a:ext cx="2791326" cy="162022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Associate each sample to</a:t>
            </a:r>
          </a:p>
          <a:p>
            <a:pPr algn="ctr"/>
            <a:r>
              <a:rPr lang="en-US" sz="3200" dirty="0"/>
              <a:t>medoids</a:t>
            </a:r>
          </a:p>
        </p:txBody>
      </p:sp>
      <p:cxnSp>
        <p:nvCxnSpPr>
          <p:cNvPr id="31" name="Straight Arrow Connector 30">
            <a:extLst>
              <a:ext uri="{FF2B5EF4-FFF2-40B4-BE49-F238E27FC236}">
                <a16:creationId xmlns:a16="http://schemas.microsoft.com/office/drawing/2014/main" id="{265C72FB-26B8-40E7-96EF-FBA6FF3EB07E}"/>
              </a:ext>
            </a:extLst>
          </p:cNvPr>
          <p:cNvCxnSpPr>
            <a:cxnSpLocks/>
            <a:stCxn id="17" idx="3"/>
            <a:endCxn id="52" idx="1"/>
          </p:cNvCxnSpPr>
          <p:nvPr/>
        </p:nvCxnSpPr>
        <p:spPr>
          <a:xfrm flipV="1">
            <a:off x="7097897" y="3095409"/>
            <a:ext cx="2617691" cy="32800"/>
          </a:xfrm>
          <a:prstGeom prst="straightConnector1">
            <a:avLst/>
          </a:prstGeom>
          <a:ln w="508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9" name="Rectangle 28">
            <a:extLst>
              <a:ext uri="{FF2B5EF4-FFF2-40B4-BE49-F238E27FC236}">
                <a16:creationId xmlns:a16="http://schemas.microsoft.com/office/drawing/2014/main" id="{F7CA3E02-40DD-4AD8-A8A7-D066E9B7C904}"/>
              </a:ext>
            </a:extLst>
          </p:cNvPr>
          <p:cNvSpPr/>
          <p:nvPr/>
        </p:nvSpPr>
        <p:spPr>
          <a:xfrm>
            <a:off x="2314970" y="2018191"/>
            <a:ext cx="2220935" cy="1077218"/>
          </a:xfrm>
          <a:prstGeom prst="rect">
            <a:avLst/>
          </a:prstGeom>
        </p:spPr>
        <p:txBody>
          <a:bodyPr wrap="square">
            <a:spAutoFit/>
          </a:bodyPr>
          <a:lstStyle/>
          <a:p>
            <a:pPr algn="ctr"/>
            <a:r>
              <a:rPr lang="en-US" sz="3200" dirty="0">
                <a:solidFill>
                  <a:srgbClr val="FFFF00"/>
                </a:solidFill>
              </a:rPr>
              <a:t>Distance calculation  </a:t>
            </a:r>
            <a:endParaRPr lang="he-IL" sz="3200" dirty="0">
              <a:solidFill>
                <a:srgbClr val="FFFF00"/>
              </a:solidFill>
            </a:endParaRPr>
          </a:p>
        </p:txBody>
      </p:sp>
      <p:sp>
        <p:nvSpPr>
          <p:cNvPr id="52" name="Rectangle: Rounded Corners 51">
            <a:extLst>
              <a:ext uri="{FF2B5EF4-FFF2-40B4-BE49-F238E27FC236}">
                <a16:creationId xmlns:a16="http://schemas.microsoft.com/office/drawing/2014/main" id="{DDF8C459-3407-43B0-B61F-B700217B9B4C}"/>
              </a:ext>
            </a:extLst>
          </p:cNvPr>
          <p:cNvSpPr/>
          <p:nvPr/>
        </p:nvSpPr>
        <p:spPr>
          <a:xfrm>
            <a:off x="9715588" y="2285295"/>
            <a:ext cx="2293543" cy="162022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Swap medoid with non medoid sample</a:t>
            </a:r>
            <a:endParaRPr lang="he-IL" sz="2800" dirty="0">
              <a:solidFill>
                <a:schemeClr val="tx1"/>
              </a:solidFill>
            </a:endParaRPr>
          </a:p>
        </p:txBody>
      </p:sp>
      <p:sp>
        <p:nvSpPr>
          <p:cNvPr id="56" name="Rectangle 55">
            <a:extLst>
              <a:ext uri="{FF2B5EF4-FFF2-40B4-BE49-F238E27FC236}">
                <a16:creationId xmlns:a16="http://schemas.microsoft.com/office/drawing/2014/main" id="{B155651E-10BC-4C08-8E50-065F833C7564}"/>
              </a:ext>
            </a:extLst>
          </p:cNvPr>
          <p:cNvSpPr/>
          <p:nvPr/>
        </p:nvSpPr>
        <p:spPr>
          <a:xfrm>
            <a:off x="7043395" y="2003991"/>
            <a:ext cx="2791326" cy="1077218"/>
          </a:xfrm>
          <a:prstGeom prst="rect">
            <a:avLst/>
          </a:prstGeom>
        </p:spPr>
        <p:txBody>
          <a:bodyPr wrap="square">
            <a:spAutoFit/>
          </a:bodyPr>
          <a:lstStyle/>
          <a:p>
            <a:pPr algn="ctr"/>
            <a:r>
              <a:rPr lang="en-US" sz="3200" dirty="0">
                <a:solidFill>
                  <a:srgbClr val="FFFF00"/>
                </a:solidFill>
              </a:rPr>
              <a:t>Calculate total cost function</a:t>
            </a:r>
            <a:endParaRPr lang="he-IL" sz="3200" dirty="0">
              <a:solidFill>
                <a:srgbClr val="FFFF00"/>
              </a:solidFill>
            </a:endParaRPr>
          </a:p>
        </p:txBody>
      </p:sp>
      <p:cxnSp>
        <p:nvCxnSpPr>
          <p:cNvPr id="61" name="Connector: Elbow 60">
            <a:extLst>
              <a:ext uri="{FF2B5EF4-FFF2-40B4-BE49-F238E27FC236}">
                <a16:creationId xmlns:a16="http://schemas.microsoft.com/office/drawing/2014/main" id="{60E92722-AC64-4CC8-B00D-0896ACA55881}"/>
              </a:ext>
            </a:extLst>
          </p:cNvPr>
          <p:cNvCxnSpPr>
            <a:cxnSpLocks/>
            <a:stCxn id="52" idx="2"/>
          </p:cNvCxnSpPr>
          <p:nvPr/>
        </p:nvCxnSpPr>
        <p:spPr>
          <a:xfrm rot="5400000">
            <a:off x="7547057" y="2037747"/>
            <a:ext cx="1447528" cy="5183079"/>
          </a:xfrm>
          <a:prstGeom prst="bentConnector2">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123094C-D3C1-43AA-9ADE-28A8A7ECF7CB}"/>
              </a:ext>
            </a:extLst>
          </p:cNvPr>
          <p:cNvCxnSpPr>
            <a:cxnSpLocks/>
            <a:endCxn id="17" idx="2"/>
          </p:cNvCxnSpPr>
          <p:nvPr/>
        </p:nvCxnSpPr>
        <p:spPr>
          <a:xfrm flipV="1">
            <a:off x="5702234" y="3938322"/>
            <a:ext cx="0" cy="1414728"/>
          </a:xfrm>
          <a:prstGeom prst="straightConnector1">
            <a:avLst/>
          </a:prstGeom>
          <a:ln w="508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9FAC6A11-1612-4D0B-A79D-22595E7353C0}"/>
              </a:ext>
            </a:extLst>
          </p:cNvPr>
          <p:cNvSpPr/>
          <p:nvPr/>
        </p:nvSpPr>
        <p:spPr>
          <a:xfrm>
            <a:off x="7298923" y="4351327"/>
            <a:ext cx="2220935" cy="1077218"/>
          </a:xfrm>
          <a:prstGeom prst="rect">
            <a:avLst/>
          </a:prstGeom>
        </p:spPr>
        <p:txBody>
          <a:bodyPr wrap="square">
            <a:spAutoFit/>
          </a:bodyPr>
          <a:lstStyle/>
          <a:p>
            <a:pPr algn="ctr"/>
            <a:r>
              <a:rPr lang="en-US" sz="3200" dirty="0">
                <a:solidFill>
                  <a:srgbClr val="FFFF00"/>
                </a:solidFill>
              </a:rPr>
              <a:t>Distance calculation  </a:t>
            </a:r>
            <a:endParaRPr lang="he-IL" sz="3200" dirty="0">
              <a:solidFill>
                <a:srgbClr val="FFFF00"/>
              </a:solidFill>
            </a:endParaRPr>
          </a:p>
        </p:txBody>
      </p:sp>
      <p:sp>
        <p:nvSpPr>
          <p:cNvPr id="13" name="Rectangle 12">
            <a:extLst>
              <a:ext uri="{FF2B5EF4-FFF2-40B4-BE49-F238E27FC236}">
                <a16:creationId xmlns:a16="http://schemas.microsoft.com/office/drawing/2014/main" id="{C4D2197F-1E6E-434E-AAE0-E095E4B88651}"/>
              </a:ext>
            </a:extLst>
          </p:cNvPr>
          <p:cNvSpPr/>
          <p:nvPr/>
        </p:nvSpPr>
        <p:spPr>
          <a:xfrm>
            <a:off x="653154" y="4647651"/>
            <a:ext cx="4789698" cy="1569660"/>
          </a:xfrm>
          <a:prstGeom prst="rect">
            <a:avLst/>
          </a:prstGeom>
        </p:spPr>
        <p:txBody>
          <a:bodyPr wrap="square">
            <a:spAutoFit/>
          </a:bodyPr>
          <a:lstStyle/>
          <a:p>
            <a:pPr marL="457200" indent="-457200" algn="r" rtl="1">
              <a:buFont typeface="Arial" panose="020B0604020202020204" pitchFamily="34" charset="0"/>
              <a:buChar char="•"/>
            </a:pPr>
            <a:r>
              <a:rPr lang="he-IL" sz="3200" dirty="0"/>
              <a:t>האלגוריתם ירוץ עד אשר קריטריון ההתכנסות יתקיים</a:t>
            </a:r>
          </a:p>
        </p:txBody>
      </p:sp>
    </p:spTree>
    <p:extLst>
      <p:ext uri="{BB962C8B-B14F-4D97-AF65-F5344CB8AC3E}">
        <p14:creationId xmlns:p14="http://schemas.microsoft.com/office/powerpoint/2010/main" val="2996024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11422-0C4C-4661-A449-620558883B18}"/>
              </a:ext>
            </a:extLst>
          </p:cNvPr>
          <p:cNvSpPr>
            <a:spLocks noGrp="1"/>
          </p:cNvSpPr>
          <p:nvPr>
            <p:ph type="title"/>
          </p:nvPr>
        </p:nvSpPr>
        <p:spPr>
          <a:xfrm>
            <a:off x="1484313" y="497787"/>
            <a:ext cx="9905998" cy="1192350"/>
          </a:xfrm>
        </p:spPr>
        <p:txBody>
          <a:bodyPr>
            <a:normAutofit/>
          </a:bodyPr>
          <a:lstStyle/>
          <a:p>
            <a:pPr algn="ctr"/>
            <a:r>
              <a:rPr lang="he-IL" sz="4000" dirty="0">
                <a:solidFill>
                  <a:srgbClr val="FFFF00"/>
                </a:solidFill>
              </a:rPr>
              <a:t>מדדי איכות החלוקה</a:t>
            </a:r>
            <a:endParaRPr lang="x-none" sz="4000" dirty="0">
              <a:solidFill>
                <a:srgbClr val="FFFF00"/>
              </a:solidFill>
            </a:endParaRPr>
          </a:p>
        </p:txBody>
      </p:sp>
      <p:sp>
        <p:nvSpPr>
          <p:cNvPr id="3" name="Content Placeholder 2">
            <a:extLst>
              <a:ext uri="{FF2B5EF4-FFF2-40B4-BE49-F238E27FC236}">
                <a16:creationId xmlns:a16="http://schemas.microsoft.com/office/drawing/2014/main" id="{8B1A3668-7A94-459A-A9C6-DEEFED6BCA9C}"/>
              </a:ext>
            </a:extLst>
          </p:cNvPr>
          <p:cNvSpPr>
            <a:spLocks noGrp="1"/>
          </p:cNvSpPr>
          <p:nvPr>
            <p:ph idx="1"/>
          </p:nvPr>
        </p:nvSpPr>
        <p:spPr>
          <a:xfrm>
            <a:off x="5034578" y="2249486"/>
            <a:ext cx="6871671" cy="4170363"/>
          </a:xfrm>
        </p:spPr>
        <p:txBody>
          <a:bodyPr>
            <a:noAutofit/>
          </a:bodyPr>
          <a:lstStyle/>
          <a:p>
            <a:pPr algn="r" rtl="1">
              <a:lnSpc>
                <a:spcPct val="110000"/>
              </a:lnSpc>
            </a:pPr>
            <a:r>
              <a:rPr lang="he-IL" dirty="0"/>
              <a:t>נתונה קבוצת דגימות המחולקות ל- </a:t>
            </a:r>
            <a:r>
              <a:rPr lang="en-US" dirty="0"/>
              <a:t>clusters</a:t>
            </a:r>
            <a:r>
              <a:rPr lang="he-IL" dirty="0"/>
              <a:t>, איך נדע האם יש "הגיון" ב- </a:t>
            </a:r>
            <a:r>
              <a:rPr lang="en-US" dirty="0"/>
              <a:t>clustering </a:t>
            </a:r>
            <a:r>
              <a:rPr lang="he-IL" dirty="0"/>
              <a:t> שנעשה?</a:t>
            </a:r>
          </a:p>
          <a:p>
            <a:pPr algn="r" rtl="1">
              <a:lnSpc>
                <a:spcPct val="110000"/>
              </a:lnSpc>
            </a:pPr>
            <a:r>
              <a:rPr lang="he-IL" dirty="0"/>
              <a:t>יש צורך </a:t>
            </a:r>
            <a:r>
              <a:rPr lang="he-IL" dirty="0">
                <a:solidFill>
                  <a:srgbClr val="FFC000"/>
                </a:solidFill>
              </a:rPr>
              <a:t>במדדים</a:t>
            </a:r>
            <a:r>
              <a:rPr lang="he-IL" dirty="0"/>
              <a:t> הבודקים את טיב ה-</a:t>
            </a:r>
            <a:r>
              <a:rPr lang="en-US" dirty="0"/>
              <a:t>.clustering</a:t>
            </a:r>
            <a:endParaRPr lang="he-IL" dirty="0"/>
          </a:p>
          <a:p>
            <a:pPr algn="r" rtl="1">
              <a:lnSpc>
                <a:spcPct val="110000"/>
              </a:lnSpc>
            </a:pPr>
            <a:r>
              <a:rPr lang="en-US" dirty="0">
                <a:solidFill>
                  <a:srgbClr val="FFC000"/>
                </a:solidFill>
              </a:rPr>
              <a:t>Rand index </a:t>
            </a:r>
            <a:r>
              <a:rPr lang="he-IL" dirty="0">
                <a:solidFill>
                  <a:srgbClr val="FFC000"/>
                </a:solidFill>
              </a:rPr>
              <a:t> </a:t>
            </a:r>
            <a:r>
              <a:rPr lang="he-IL" dirty="0"/>
              <a:t>-</a:t>
            </a:r>
            <a:r>
              <a:rPr lang="en-US" dirty="0"/>
              <a:t> </a:t>
            </a:r>
            <a:r>
              <a:rPr lang="he-IL" dirty="0"/>
              <a:t> מדד הדמיון בין שני </a:t>
            </a:r>
            <a:r>
              <a:rPr lang="en-US" dirty="0"/>
              <a:t>data clustering</a:t>
            </a:r>
            <a:r>
              <a:rPr lang="he-IL" dirty="0"/>
              <a:t>, במקרה שלנו ניתן להשוות אל החלוקה שהתבצעה ידנית למציאת רמת הדמיון.</a:t>
            </a:r>
          </a:p>
          <a:p>
            <a:pPr algn="r" rtl="1">
              <a:lnSpc>
                <a:spcPct val="110000"/>
              </a:lnSpc>
            </a:pPr>
            <a:r>
              <a:rPr lang="en-US" dirty="0">
                <a:solidFill>
                  <a:srgbClr val="FFC000"/>
                </a:solidFill>
              </a:rPr>
              <a:t>Silhouette</a:t>
            </a:r>
            <a:r>
              <a:rPr lang="he-IL" dirty="0"/>
              <a:t> – אלגוריתם שנועד להציג בצורה גרפית את רמת הצפיפות של כול </a:t>
            </a:r>
            <a:r>
              <a:rPr lang="en-US" dirty="0"/>
              <a:t>cluster</a:t>
            </a:r>
            <a:r>
              <a:rPr lang="he-IL" dirty="0"/>
              <a:t> לעומת ההפרדה מ </a:t>
            </a:r>
            <a:r>
              <a:rPr lang="en-US" dirty="0"/>
              <a:t>clusters </a:t>
            </a:r>
            <a:r>
              <a:rPr lang="he-IL" dirty="0"/>
              <a:t> שונים.</a:t>
            </a:r>
            <a:endParaRPr lang="x-none" dirty="0"/>
          </a:p>
        </p:txBody>
      </p:sp>
      <p:pic>
        <p:nvPicPr>
          <p:cNvPr id="5" name="Picture 4" descr="A screenshot of a cell phone&#10;&#10;Description automatically generated">
            <a:extLst>
              <a:ext uri="{FF2B5EF4-FFF2-40B4-BE49-F238E27FC236}">
                <a16:creationId xmlns:a16="http://schemas.microsoft.com/office/drawing/2014/main" id="{99BD6110-AF69-4799-B4ED-EC83E8A1F1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1" y="2262576"/>
            <a:ext cx="4615478" cy="415727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3" name="Content Placeholder 2">
            <a:extLst>
              <a:ext uri="{FF2B5EF4-FFF2-40B4-BE49-F238E27FC236}">
                <a16:creationId xmlns:a16="http://schemas.microsoft.com/office/drawing/2014/main" id="{3FF78810-09F0-4528-8AC1-30A3A8D83108}"/>
              </a:ext>
            </a:extLst>
          </p:cNvPr>
          <p:cNvSpPr txBox="1">
            <a:spLocks/>
          </p:cNvSpPr>
          <p:nvPr/>
        </p:nvSpPr>
        <p:spPr>
          <a:xfrm>
            <a:off x="1322800" y="1690137"/>
            <a:ext cx="3153949" cy="11186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rtl="1">
              <a:lnSpc>
                <a:spcPct val="110000"/>
              </a:lnSpc>
              <a:buNone/>
            </a:pPr>
            <a:r>
              <a:rPr lang="en-US" sz="2800" dirty="0">
                <a:solidFill>
                  <a:srgbClr val="FFC000"/>
                </a:solidFill>
              </a:rPr>
              <a:t>Silhouette graph</a:t>
            </a:r>
            <a:endParaRPr lang="x-none" sz="2800" dirty="0">
              <a:solidFill>
                <a:srgbClr val="FFC000"/>
              </a:solidFill>
            </a:endParaRPr>
          </a:p>
          <a:p>
            <a:pPr rtl="1">
              <a:lnSpc>
                <a:spcPct val="110000"/>
              </a:lnSpc>
            </a:pPr>
            <a:endParaRPr lang="x-none" sz="2800" dirty="0"/>
          </a:p>
        </p:txBody>
      </p:sp>
    </p:spTree>
    <p:extLst>
      <p:ext uri="{BB962C8B-B14F-4D97-AF65-F5344CB8AC3E}">
        <p14:creationId xmlns:p14="http://schemas.microsoft.com/office/powerpoint/2010/main" val="407412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F8BFF-CCE6-481D-96B3-C76488C26C15}"/>
              </a:ext>
            </a:extLst>
          </p:cNvPr>
          <p:cNvSpPr>
            <a:spLocks noGrp="1"/>
          </p:cNvSpPr>
          <p:nvPr>
            <p:ph type="title"/>
          </p:nvPr>
        </p:nvSpPr>
        <p:spPr>
          <a:xfrm>
            <a:off x="1143001" y="294668"/>
            <a:ext cx="9905998" cy="1478570"/>
          </a:xfrm>
        </p:spPr>
        <p:txBody>
          <a:bodyPr>
            <a:normAutofit/>
          </a:bodyPr>
          <a:lstStyle/>
          <a:p>
            <a:pPr algn="ctr"/>
            <a:r>
              <a:rPr lang="en-US" sz="4000" dirty="0">
                <a:solidFill>
                  <a:srgbClr val="FFFF00"/>
                </a:solidFill>
              </a:rPr>
              <a:t>Rand index</a:t>
            </a:r>
            <a:endParaRPr lang="x-none" sz="4000" dirty="0">
              <a:solidFill>
                <a:srgbClr val="FFFF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5E9414-AC52-4B4A-BD2D-C81A839B80D1}"/>
                  </a:ext>
                </a:extLst>
              </p:cNvPr>
              <p:cNvSpPr>
                <a:spLocks noGrp="1"/>
              </p:cNvSpPr>
              <p:nvPr>
                <p:ph idx="1"/>
              </p:nvPr>
            </p:nvSpPr>
            <p:spPr>
              <a:xfrm>
                <a:off x="523874" y="1478568"/>
                <a:ext cx="10715625" cy="5084764"/>
              </a:xfrm>
            </p:spPr>
            <p:txBody>
              <a:bodyPr>
                <a:normAutofit fontScale="70000" lnSpcReduction="20000"/>
              </a:bodyPr>
              <a:lstStyle/>
              <a:p>
                <a:pPr algn="r" rtl="1"/>
                <a:r>
                  <a:rPr lang="he-IL" sz="3400" dirty="0"/>
                  <a:t>בהינתן שני </a:t>
                </a:r>
                <a:r>
                  <a:rPr lang="en-US" sz="3400" dirty="0"/>
                  <a:t>data clustering</a:t>
                </a:r>
                <a:r>
                  <a:rPr lang="he-IL" sz="3400" dirty="0"/>
                  <a:t> שונים </a:t>
                </a:r>
                <a:r>
                  <a:rPr lang="en-US" sz="3400" dirty="0">
                    <a:solidFill>
                      <a:srgbClr val="FFC000"/>
                    </a:solidFill>
                  </a:rPr>
                  <a:t>X</a:t>
                </a:r>
                <a:r>
                  <a:rPr lang="en-US" sz="3400" dirty="0"/>
                  <a:t>,</a:t>
                </a:r>
                <a:r>
                  <a:rPr lang="en-US" sz="3400" dirty="0">
                    <a:solidFill>
                      <a:srgbClr val="FFC000"/>
                    </a:solidFill>
                  </a:rPr>
                  <a:t>Y</a:t>
                </a:r>
                <a:r>
                  <a:rPr lang="he-IL" sz="3400" dirty="0"/>
                  <a:t> בעלי אותה מספר </a:t>
                </a:r>
                <a:r>
                  <a:rPr lang="en-US" sz="3400" dirty="0"/>
                  <a:t>clusters</a:t>
                </a:r>
                <a:endParaRPr lang="he-IL" sz="3400" dirty="0"/>
              </a:p>
              <a:p>
                <a:pPr algn="r" rtl="1"/>
                <a:r>
                  <a:rPr lang="he-IL" sz="3400" dirty="0"/>
                  <a:t>נשווה כול שני זוגות באוסף הדגימות וכול זוג נשייך אחת משלוש הקבוצות הבאות</a:t>
                </a:r>
              </a:p>
              <a:p>
                <a:pPr lvl="1" algn="r" rtl="1"/>
                <a:r>
                  <a:rPr lang="en-US" sz="3400" dirty="0">
                    <a:solidFill>
                      <a:srgbClr val="FFC000"/>
                    </a:solidFill>
                  </a:rPr>
                  <a:t>A</a:t>
                </a:r>
                <a:r>
                  <a:rPr lang="he-IL" sz="3400" dirty="0"/>
                  <a:t> – אם שני אברי הזוג שייכים לאותו  </a:t>
                </a:r>
                <a:r>
                  <a:rPr lang="en-US" sz="3400" dirty="0"/>
                  <a:t>cluster</a:t>
                </a:r>
                <a:r>
                  <a:rPr lang="he-IL" sz="3400" dirty="0"/>
                  <a:t> ב-</a:t>
                </a:r>
                <a:r>
                  <a:rPr lang="en-US" sz="3400" dirty="0"/>
                  <a:t>X</a:t>
                </a:r>
                <a:r>
                  <a:rPr lang="he-IL" sz="3400" dirty="0"/>
                  <a:t> וב- </a:t>
                </a:r>
                <a:r>
                  <a:rPr lang="en-US" sz="3400" dirty="0"/>
                  <a:t>Y</a:t>
                </a:r>
                <a:endParaRPr lang="he-IL" sz="3400" dirty="0"/>
              </a:p>
              <a:p>
                <a:pPr lvl="1" algn="r" rtl="1"/>
                <a:r>
                  <a:rPr lang="en-US" sz="3400" dirty="0">
                    <a:solidFill>
                      <a:srgbClr val="FFC000"/>
                    </a:solidFill>
                  </a:rPr>
                  <a:t>B</a:t>
                </a:r>
                <a:r>
                  <a:rPr lang="he-IL" sz="3400" dirty="0"/>
                  <a:t> – אם שני איברי שייכים לשני </a:t>
                </a:r>
                <a:r>
                  <a:rPr lang="en-US" sz="3400" dirty="0"/>
                  <a:t>clusters</a:t>
                </a:r>
                <a:r>
                  <a:rPr lang="he-IL" sz="3400" dirty="0"/>
                  <a:t> שונים ב-</a:t>
                </a:r>
                <a:r>
                  <a:rPr lang="en-US" sz="3400" dirty="0"/>
                  <a:t>X</a:t>
                </a:r>
                <a:r>
                  <a:rPr lang="he-IL" sz="3400" dirty="0"/>
                  <a:t> וב-</a:t>
                </a:r>
                <a:r>
                  <a:rPr lang="en-US" sz="3400" dirty="0"/>
                  <a:t>Y</a:t>
                </a:r>
              </a:p>
              <a:p>
                <a:pPr lvl="1" algn="r" rtl="1"/>
                <a:r>
                  <a:rPr lang="en-US" sz="3400" dirty="0">
                    <a:solidFill>
                      <a:srgbClr val="FFC000"/>
                    </a:solidFill>
                  </a:rPr>
                  <a:t>C</a:t>
                </a:r>
                <a:r>
                  <a:rPr lang="he-IL" sz="3400" dirty="0"/>
                  <a:t> – אם שני איברי הזוג שייכים לאותה ה </a:t>
                </a:r>
                <a:r>
                  <a:rPr lang="en-US" sz="3400" dirty="0"/>
                  <a:t>cluster</a:t>
                </a:r>
                <a:r>
                  <a:rPr lang="he-IL" sz="3400" dirty="0"/>
                  <a:t> ב-</a:t>
                </a:r>
                <a:r>
                  <a:rPr lang="en-US" sz="3400" dirty="0"/>
                  <a:t>X</a:t>
                </a:r>
                <a:r>
                  <a:rPr lang="he-IL" sz="3400" dirty="0"/>
                  <a:t> ושייכים לשני </a:t>
                </a:r>
                <a:r>
                  <a:rPr lang="en-US" sz="3400" dirty="0"/>
                  <a:t>clusters</a:t>
                </a:r>
                <a:r>
                  <a:rPr lang="he-IL" sz="3400" dirty="0"/>
                  <a:t> שונים ב-</a:t>
                </a:r>
                <a:r>
                  <a:rPr lang="en-US" sz="3400" dirty="0"/>
                  <a:t>Y</a:t>
                </a:r>
              </a:p>
              <a:p>
                <a:pPr marL="0" indent="0" algn="ctr" rtl="1">
                  <a:buNone/>
                </a:pPr>
                <a14:m>
                  <m:oMathPara xmlns:m="http://schemas.openxmlformats.org/officeDocument/2006/math">
                    <m:oMathParaPr>
                      <m:jc m:val="centerGroup"/>
                    </m:oMathParaPr>
                    <m:oMath xmlns:m="http://schemas.openxmlformats.org/officeDocument/2006/math">
                      <m:r>
                        <a:rPr lang="en-US" sz="4600" i="1">
                          <a:solidFill>
                            <a:srgbClr val="FFC000"/>
                          </a:solidFill>
                          <a:latin typeface="Cambria Math" panose="02040503050406030204" pitchFamily="18" charset="0"/>
                        </a:rPr>
                        <m:t>𝑟</m:t>
                      </m:r>
                      <m:r>
                        <a:rPr lang="en-US" sz="4600" i="1">
                          <a:solidFill>
                            <a:srgbClr val="FFC000"/>
                          </a:solidFill>
                          <a:latin typeface="Cambria Math" panose="02040503050406030204" pitchFamily="18" charset="0"/>
                        </a:rPr>
                        <m:t>=</m:t>
                      </m:r>
                      <m:f>
                        <m:fPr>
                          <m:ctrlPr>
                            <a:rPr lang="en-US" sz="4600" i="1">
                              <a:solidFill>
                                <a:srgbClr val="FFC000"/>
                              </a:solidFill>
                              <a:latin typeface="Cambria Math" panose="02040503050406030204" pitchFamily="18" charset="0"/>
                            </a:rPr>
                          </m:ctrlPr>
                        </m:fPr>
                        <m:num>
                          <m:r>
                            <a:rPr lang="en-US" sz="4600" i="1">
                              <a:solidFill>
                                <a:srgbClr val="FFC000"/>
                              </a:solidFill>
                              <a:latin typeface="Cambria Math" panose="02040503050406030204" pitchFamily="18" charset="0"/>
                            </a:rPr>
                            <m:t>𝑎</m:t>
                          </m:r>
                          <m:r>
                            <a:rPr lang="en-US" sz="4600" i="1">
                              <a:solidFill>
                                <a:srgbClr val="FFC000"/>
                              </a:solidFill>
                              <a:latin typeface="Cambria Math" panose="02040503050406030204" pitchFamily="18" charset="0"/>
                            </a:rPr>
                            <m:t>+</m:t>
                          </m:r>
                          <m:r>
                            <a:rPr lang="en-US" sz="4600" i="1">
                              <a:solidFill>
                                <a:srgbClr val="FFC000"/>
                              </a:solidFill>
                              <a:latin typeface="Cambria Math" panose="02040503050406030204" pitchFamily="18" charset="0"/>
                            </a:rPr>
                            <m:t>𝑏</m:t>
                          </m:r>
                        </m:num>
                        <m:den>
                          <m:d>
                            <m:dPr>
                              <m:ctrlPr>
                                <a:rPr lang="en-US" sz="4600" i="1">
                                  <a:solidFill>
                                    <a:srgbClr val="FFC000"/>
                                  </a:solidFill>
                                  <a:latin typeface="Cambria Math" panose="02040503050406030204" pitchFamily="18" charset="0"/>
                                </a:rPr>
                              </m:ctrlPr>
                            </m:dPr>
                            <m:e>
                              <m:m>
                                <m:mPr>
                                  <m:plcHide m:val="on"/>
                                  <m:mcs>
                                    <m:mc>
                                      <m:mcPr>
                                        <m:count m:val="1"/>
                                        <m:mcJc m:val="center"/>
                                      </m:mcPr>
                                    </m:mc>
                                  </m:mcs>
                                  <m:ctrlPr>
                                    <a:rPr lang="en-US" sz="4600" i="1">
                                      <a:solidFill>
                                        <a:srgbClr val="FFC000"/>
                                      </a:solidFill>
                                      <a:latin typeface="Cambria Math" panose="02040503050406030204" pitchFamily="18" charset="0"/>
                                    </a:rPr>
                                  </m:ctrlPr>
                                </m:mPr>
                                <m:mr>
                                  <m:e>
                                    <m:r>
                                      <a:rPr lang="en-US" sz="4600" i="1">
                                        <a:solidFill>
                                          <a:srgbClr val="FFC000"/>
                                        </a:solidFill>
                                        <a:latin typeface="Cambria Math" panose="02040503050406030204" pitchFamily="18" charset="0"/>
                                      </a:rPr>
                                      <m:t>𝑛</m:t>
                                    </m:r>
                                  </m:e>
                                </m:mr>
                                <m:mr>
                                  <m:e>
                                    <m:r>
                                      <a:rPr lang="en-US" sz="4600" i="1">
                                        <a:solidFill>
                                          <a:srgbClr val="FFC000"/>
                                        </a:solidFill>
                                        <a:latin typeface="Cambria Math" panose="02040503050406030204" pitchFamily="18" charset="0"/>
                                      </a:rPr>
                                      <m:t>2</m:t>
                                    </m:r>
                                  </m:e>
                                </m:mr>
                              </m:m>
                            </m:e>
                          </m:d>
                        </m:den>
                      </m:f>
                    </m:oMath>
                  </m:oMathPara>
                </a14:m>
                <a:endParaRPr lang="he-IL" sz="3400" dirty="0"/>
              </a:p>
              <a:p>
                <a:pPr algn="r" rtl="1"/>
                <a:r>
                  <a:rPr lang="he-IL" sz="4000" dirty="0"/>
                  <a:t>נמצא לא אמין כיון שמספק ערכים גבוהיים גם לחלוקות אקראיות</a:t>
                </a:r>
              </a:p>
              <a:p>
                <a:pPr algn="r" rtl="1"/>
                <a:endParaRPr lang="en-US" sz="3300" dirty="0"/>
              </a:p>
              <a:p>
                <a:pPr algn="r" rtl="1"/>
                <a:endParaRPr lang="he-IL" dirty="0"/>
              </a:p>
              <a:p>
                <a:pPr lvl="1" algn="ctr" rtl="1"/>
                <a:endParaRPr lang="he-IL" dirty="0"/>
              </a:p>
            </p:txBody>
          </p:sp>
        </mc:Choice>
        <mc:Fallback xmlns="">
          <p:sp>
            <p:nvSpPr>
              <p:cNvPr id="3" name="Content Placeholder 2">
                <a:extLst>
                  <a:ext uri="{FF2B5EF4-FFF2-40B4-BE49-F238E27FC236}">
                    <a16:creationId xmlns:a16="http://schemas.microsoft.com/office/drawing/2014/main" id="{0D5E9414-AC52-4B4A-BD2D-C81A839B80D1}"/>
                  </a:ext>
                </a:extLst>
              </p:cNvPr>
              <p:cNvSpPr>
                <a:spLocks noGrp="1" noRot="1" noChangeAspect="1" noMove="1" noResize="1" noEditPoints="1" noAdjustHandles="1" noChangeArrowheads="1" noChangeShapeType="1" noTextEdit="1"/>
              </p:cNvSpPr>
              <p:nvPr>
                <p:ph idx="1"/>
              </p:nvPr>
            </p:nvSpPr>
            <p:spPr>
              <a:xfrm>
                <a:off x="523874" y="1478568"/>
                <a:ext cx="10715625" cy="5084764"/>
              </a:xfrm>
              <a:blipFill>
                <a:blip r:embed="rId3"/>
                <a:stretch>
                  <a:fillRect t="-2518" r="-1536"/>
                </a:stretch>
              </a:blipFill>
            </p:spPr>
            <p:txBody>
              <a:bodyPr/>
              <a:lstStyle/>
              <a:p>
                <a:r>
                  <a:rPr lang="en-IL">
                    <a:noFill/>
                  </a:rPr>
                  <a:t> </a:t>
                </a:r>
              </a:p>
            </p:txBody>
          </p:sp>
        </mc:Fallback>
      </mc:AlternateContent>
    </p:spTree>
    <p:extLst>
      <p:ext uri="{BB962C8B-B14F-4D97-AF65-F5344CB8AC3E}">
        <p14:creationId xmlns:p14="http://schemas.microsoft.com/office/powerpoint/2010/main" val="3807335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16A40-2F2C-4843-96D1-2414F30BA36F}"/>
              </a:ext>
            </a:extLst>
          </p:cNvPr>
          <p:cNvSpPr>
            <a:spLocks noGrp="1"/>
          </p:cNvSpPr>
          <p:nvPr>
            <p:ph type="title"/>
          </p:nvPr>
        </p:nvSpPr>
        <p:spPr>
          <a:xfrm>
            <a:off x="1003301" y="0"/>
            <a:ext cx="9905998" cy="1478570"/>
          </a:xfrm>
        </p:spPr>
        <p:txBody>
          <a:bodyPr>
            <a:normAutofit/>
          </a:bodyPr>
          <a:lstStyle/>
          <a:p>
            <a:pPr algn="ctr"/>
            <a:r>
              <a:rPr lang="en-US" sz="4000" dirty="0">
                <a:solidFill>
                  <a:srgbClr val="FFFF00"/>
                </a:solidFill>
              </a:rPr>
              <a:t>Silhouette</a:t>
            </a:r>
            <a:endParaRPr lang="x-none" sz="4000" dirty="0">
              <a:solidFill>
                <a:srgbClr val="FFFF00"/>
              </a:solidFill>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F56DE5B-D2AC-4BB7-B170-0AD658B78A7B}"/>
                  </a:ext>
                </a:extLst>
              </p:cNvPr>
              <p:cNvSpPr/>
              <p:nvPr/>
            </p:nvSpPr>
            <p:spPr>
              <a:xfrm>
                <a:off x="1003301" y="1478570"/>
                <a:ext cx="10439399" cy="5029647"/>
              </a:xfrm>
              <a:prstGeom prst="rect">
                <a:avLst/>
              </a:prstGeom>
            </p:spPr>
            <p:txBody>
              <a:bodyPr wrap="square">
                <a:spAutoFit/>
              </a:bodyPr>
              <a:lstStyle/>
              <a:p>
                <a:pPr marL="457200" indent="-457200" algn="r" rtl="1">
                  <a:buFont typeface="Arial" panose="020B0604020202020204" pitchFamily="34" charset="0"/>
                  <a:buChar char="•"/>
                </a:pPr>
                <a:r>
                  <a:rPr lang="he-IL" sz="3200" dirty="0"/>
                  <a:t>בהינתן מאגר נתונים שחולק בשיטה כלשהי לקבוצות </a:t>
                </a:r>
                <a:r>
                  <a:rPr lang="he-IL" sz="3200" dirty="0">
                    <a:solidFill>
                      <a:srgbClr val="FFC000"/>
                    </a:solidFill>
                  </a:rPr>
                  <a:t>זרות</a:t>
                </a:r>
                <a:r>
                  <a:rPr lang="he-IL" sz="3200" dirty="0"/>
                  <a:t>, לכל נקודה יחושב ערך סילואט </a:t>
                </a:r>
                <a14:m>
                  <m:oMath xmlns:m="http://schemas.openxmlformats.org/officeDocument/2006/math">
                    <m:r>
                      <a:rPr lang="en-US" sz="3200">
                        <a:latin typeface="Cambria Math" panose="02040503050406030204" pitchFamily="18" charset="0"/>
                      </a:rPr>
                      <m:t>𝑠</m:t>
                    </m:r>
                    <m:d>
                      <m:dPr>
                        <m:ctrlPr>
                          <a:rPr lang="en-US" sz="3200" i="1">
                            <a:latin typeface="Cambria Math" panose="02040503050406030204" pitchFamily="18" charset="0"/>
                          </a:rPr>
                        </m:ctrlPr>
                      </m:dPr>
                      <m:e>
                        <m:r>
                          <a:rPr lang="en-US" sz="3200">
                            <a:latin typeface="Cambria Math" panose="02040503050406030204" pitchFamily="18" charset="0"/>
                          </a:rPr>
                          <m:t>𝑖</m:t>
                        </m:r>
                      </m:e>
                    </m:d>
                  </m:oMath>
                </a14:m>
                <a:r>
                  <a:rPr lang="he-IL" sz="3200" dirty="0"/>
                  <a:t> </a:t>
                </a:r>
              </a:p>
              <a:p>
                <a:pPr marL="457200" indent="-457200" algn="r" rtl="1">
                  <a:buFont typeface="Arial" panose="020B0604020202020204" pitchFamily="34" charset="0"/>
                  <a:buChar char="•"/>
                </a:pPr>
                <a:r>
                  <a:rPr lang="he-IL" sz="3200" dirty="0"/>
                  <a:t>ערך הסילואט מודד עד כמה הנקודה </a:t>
                </a:r>
                <a:r>
                  <a:rPr lang="he-IL" sz="3200" dirty="0">
                    <a:solidFill>
                      <a:srgbClr val="FFC000"/>
                    </a:solidFill>
                  </a:rPr>
                  <a:t>קרובה</a:t>
                </a:r>
                <a:r>
                  <a:rPr lang="he-IL" sz="3200" dirty="0"/>
                  <a:t> לשאר הדגימות     ב - </a:t>
                </a:r>
                <a:r>
                  <a:rPr lang="en-US" sz="3200" dirty="0"/>
                  <a:t>cluster</a:t>
                </a:r>
                <a:r>
                  <a:rPr lang="he-IL" sz="3200" dirty="0"/>
                  <a:t> שלה </a:t>
                </a:r>
                <a:r>
                  <a:rPr lang="he-IL" sz="3200" dirty="0">
                    <a:solidFill>
                      <a:srgbClr val="FFC000"/>
                    </a:solidFill>
                  </a:rPr>
                  <a:t>ורחוקה</a:t>
                </a:r>
                <a:r>
                  <a:rPr lang="he-IL" sz="3200" dirty="0"/>
                  <a:t> מנקודות ב </a:t>
                </a:r>
                <a:r>
                  <a:rPr lang="en-US" sz="3200" dirty="0"/>
                  <a:t>cluster </a:t>
                </a:r>
                <a:r>
                  <a:rPr lang="he-IL" sz="3200" dirty="0"/>
                  <a:t> אחר (ניתן לבחור מטריקות מרחק שונות).</a:t>
                </a:r>
              </a:p>
              <a:p>
                <a:pPr algn="r" rtl="1"/>
                <a:r>
                  <a:rPr lang="he-IL" sz="3200" dirty="0"/>
                  <a:t> </a:t>
                </a:r>
                <a:r>
                  <a:rPr lang="en-US" sz="3200" dirty="0"/>
                  <a:t>	</a:t>
                </a:r>
                <a14:m>
                  <m:oMath xmlns:m="http://schemas.openxmlformats.org/officeDocument/2006/math">
                    <m:r>
                      <a:rPr lang="en-US" sz="3200">
                        <a:latin typeface="Cambria Math" panose="02040503050406030204" pitchFamily="18" charset="0"/>
                      </a:rPr>
                      <m:t>𝑎</m:t>
                    </m:r>
                    <m:d>
                      <m:dPr>
                        <m:ctrlPr>
                          <a:rPr lang="en-US" sz="3200" i="1">
                            <a:latin typeface="Cambria Math" panose="02040503050406030204" pitchFamily="18" charset="0"/>
                          </a:rPr>
                        </m:ctrlPr>
                      </m:dPr>
                      <m:e>
                        <m:r>
                          <a:rPr lang="en-US" sz="3200">
                            <a:latin typeface="Cambria Math" panose="02040503050406030204" pitchFamily="18" charset="0"/>
                          </a:rPr>
                          <m:t>𝑖</m:t>
                        </m:r>
                      </m:e>
                    </m:d>
                  </m:oMath>
                </a14:m>
                <a:r>
                  <a:rPr lang="he-IL" sz="3200" dirty="0"/>
                  <a:t> - מרחק ממוצע של נקודה </a:t>
                </a:r>
                <a:r>
                  <a:rPr lang="en-US" sz="3200" dirty="0" err="1"/>
                  <a:t>i</a:t>
                </a:r>
                <a:r>
                  <a:rPr lang="he-IL" sz="3200" dirty="0"/>
                  <a:t> מכלל הנקודות בקבוצה שלה.</a:t>
                </a:r>
              </a:p>
              <a:p>
                <a:pPr algn="r" rtl="1"/>
                <a:r>
                  <a:rPr lang="he-IL" sz="3200" dirty="0"/>
                  <a:t> </a:t>
                </a:r>
                <a:r>
                  <a:rPr lang="en-US" sz="3200" dirty="0"/>
                  <a:t>	</a:t>
                </a:r>
                <a14:m>
                  <m:oMath xmlns:m="http://schemas.openxmlformats.org/officeDocument/2006/math">
                    <m:r>
                      <m:rPr>
                        <m:sty m:val="p"/>
                      </m:rPr>
                      <a:rPr lang="en-US" sz="3200" dirty="0">
                        <a:latin typeface="Cambria Math" panose="02040503050406030204" pitchFamily="18" charset="0"/>
                      </a:rPr>
                      <m:t>b</m:t>
                    </m:r>
                    <m:d>
                      <m:dPr>
                        <m:ctrlPr>
                          <a:rPr lang="en-US" sz="3200" i="1">
                            <a:latin typeface="Cambria Math" panose="02040503050406030204" pitchFamily="18" charset="0"/>
                          </a:rPr>
                        </m:ctrlPr>
                      </m:dPr>
                      <m:e>
                        <m:r>
                          <a:rPr lang="en-US" sz="3200">
                            <a:latin typeface="Cambria Math" panose="02040503050406030204" pitchFamily="18" charset="0"/>
                          </a:rPr>
                          <m:t>𝑖</m:t>
                        </m:r>
                      </m:e>
                    </m:d>
                  </m:oMath>
                </a14:m>
                <a:r>
                  <a:rPr lang="he-IL" sz="3200" dirty="0"/>
                  <a:t> - מרחק ממוצע של נקודה </a:t>
                </a:r>
                <a:r>
                  <a:rPr lang="en-US" sz="3200" dirty="0" err="1"/>
                  <a:t>i</a:t>
                </a:r>
                <a:r>
                  <a:rPr lang="he-IL" sz="3200" dirty="0"/>
                  <a:t> מכלל הנקודות בקבוצה 	השכנה.</a:t>
                </a:r>
                <a:br>
                  <a:rPr lang="en-US" sz="3200" dirty="0"/>
                </a:br>
                <a:r>
                  <a:rPr lang="he-IL" sz="4000" dirty="0"/>
                  <a:t>                               </a:t>
                </a:r>
                <a:r>
                  <a:rPr lang="en-US" sz="4000" dirty="0">
                    <a:solidFill>
                      <a:srgbClr val="FFC000"/>
                    </a:solidFill>
                  </a:rPr>
                  <a:t>   </a:t>
                </a:r>
                <a14:m>
                  <m:oMath xmlns:m="http://schemas.openxmlformats.org/officeDocument/2006/math">
                    <m:r>
                      <a:rPr lang="he-IL" sz="4000" b="0" i="0" smtClean="0">
                        <a:solidFill>
                          <a:srgbClr val="FFC000"/>
                        </a:solidFill>
                        <a:latin typeface="Cambria Math" panose="02040503050406030204" pitchFamily="18" charset="0"/>
                      </a:rPr>
                      <m:t>    </m:t>
                    </m:r>
                    <m:r>
                      <a:rPr lang="en-US" sz="4000">
                        <a:solidFill>
                          <a:srgbClr val="FFC000"/>
                        </a:solidFill>
                        <a:latin typeface="Cambria Math" panose="02040503050406030204" pitchFamily="18" charset="0"/>
                      </a:rPr>
                      <m:t>𝑠</m:t>
                    </m:r>
                    <m:d>
                      <m:dPr>
                        <m:ctrlPr>
                          <a:rPr lang="en-US" sz="4000" i="1">
                            <a:solidFill>
                              <a:srgbClr val="FFC000"/>
                            </a:solidFill>
                            <a:latin typeface="Cambria Math" panose="02040503050406030204" pitchFamily="18" charset="0"/>
                          </a:rPr>
                        </m:ctrlPr>
                      </m:dPr>
                      <m:e>
                        <m:r>
                          <a:rPr lang="en-US" sz="4000">
                            <a:solidFill>
                              <a:srgbClr val="FFC000"/>
                            </a:solidFill>
                            <a:latin typeface="Cambria Math" panose="02040503050406030204" pitchFamily="18" charset="0"/>
                          </a:rPr>
                          <m:t>𝑖</m:t>
                        </m:r>
                      </m:e>
                    </m:d>
                    <m:r>
                      <a:rPr lang="en-US" sz="4000">
                        <a:solidFill>
                          <a:srgbClr val="FFC000"/>
                        </a:solidFill>
                        <a:latin typeface="Cambria Math" panose="02040503050406030204" pitchFamily="18" charset="0"/>
                      </a:rPr>
                      <m:t>= </m:t>
                    </m:r>
                    <m:r>
                      <a:rPr lang="he-IL" sz="4000" b="0" i="0" smtClean="0">
                        <a:solidFill>
                          <a:srgbClr val="FFC000"/>
                        </a:solidFill>
                        <a:latin typeface="Cambria Math" panose="02040503050406030204" pitchFamily="18" charset="0"/>
                      </a:rPr>
                      <m:t> </m:t>
                    </m:r>
                    <m:f>
                      <m:fPr>
                        <m:ctrlPr>
                          <a:rPr lang="en-US" sz="4000" i="1">
                            <a:solidFill>
                              <a:srgbClr val="FFC000"/>
                            </a:solidFill>
                            <a:latin typeface="Cambria Math" panose="02040503050406030204" pitchFamily="18" charset="0"/>
                          </a:rPr>
                        </m:ctrlPr>
                      </m:fPr>
                      <m:num>
                        <m:r>
                          <a:rPr lang="en-US" sz="4000">
                            <a:solidFill>
                              <a:srgbClr val="FFC000"/>
                            </a:solidFill>
                            <a:latin typeface="Cambria Math" panose="02040503050406030204" pitchFamily="18" charset="0"/>
                          </a:rPr>
                          <m:t>𝑏</m:t>
                        </m:r>
                        <m:d>
                          <m:dPr>
                            <m:ctrlPr>
                              <a:rPr lang="en-US" sz="4000" i="1">
                                <a:solidFill>
                                  <a:srgbClr val="FFC000"/>
                                </a:solidFill>
                                <a:latin typeface="Cambria Math" panose="02040503050406030204" pitchFamily="18" charset="0"/>
                              </a:rPr>
                            </m:ctrlPr>
                          </m:dPr>
                          <m:e>
                            <m:r>
                              <a:rPr lang="en-US" sz="4000">
                                <a:solidFill>
                                  <a:srgbClr val="FFC000"/>
                                </a:solidFill>
                                <a:latin typeface="Cambria Math" panose="02040503050406030204" pitchFamily="18" charset="0"/>
                              </a:rPr>
                              <m:t>𝑖</m:t>
                            </m:r>
                          </m:e>
                        </m:d>
                        <m:r>
                          <a:rPr lang="en-US" sz="4000">
                            <a:solidFill>
                              <a:srgbClr val="FFC000"/>
                            </a:solidFill>
                            <a:latin typeface="Cambria Math" panose="02040503050406030204" pitchFamily="18" charset="0"/>
                          </a:rPr>
                          <m:t>−</m:t>
                        </m:r>
                        <m:r>
                          <a:rPr lang="en-US" sz="4000">
                            <a:solidFill>
                              <a:srgbClr val="FFC000"/>
                            </a:solidFill>
                            <a:latin typeface="Cambria Math" panose="02040503050406030204" pitchFamily="18" charset="0"/>
                          </a:rPr>
                          <m:t>𝑎</m:t>
                        </m:r>
                        <m:r>
                          <a:rPr lang="en-US" sz="4000">
                            <a:solidFill>
                              <a:srgbClr val="FFC000"/>
                            </a:solidFill>
                            <a:latin typeface="Cambria Math" panose="02040503050406030204" pitchFamily="18" charset="0"/>
                          </a:rPr>
                          <m:t>(</m:t>
                        </m:r>
                        <m:r>
                          <a:rPr lang="en-US" sz="4000">
                            <a:solidFill>
                              <a:srgbClr val="FFC000"/>
                            </a:solidFill>
                            <a:latin typeface="Cambria Math" panose="02040503050406030204" pitchFamily="18" charset="0"/>
                          </a:rPr>
                          <m:t>𝑖</m:t>
                        </m:r>
                        <m:r>
                          <a:rPr lang="en-US" sz="4000">
                            <a:solidFill>
                              <a:srgbClr val="FFC000"/>
                            </a:solidFill>
                            <a:latin typeface="Cambria Math" panose="02040503050406030204" pitchFamily="18" charset="0"/>
                          </a:rPr>
                          <m:t>)</m:t>
                        </m:r>
                      </m:num>
                      <m:den>
                        <m:r>
                          <m:rPr>
                            <m:sty m:val="p"/>
                          </m:rPr>
                          <a:rPr lang="en-US" sz="4000">
                            <a:solidFill>
                              <a:srgbClr val="FFC000"/>
                            </a:solidFill>
                            <a:latin typeface="Cambria Math" panose="02040503050406030204" pitchFamily="18" charset="0"/>
                          </a:rPr>
                          <m:t>max</m:t>
                        </m:r>
                        <m:r>
                          <a:rPr lang="en-US" sz="4000">
                            <a:solidFill>
                              <a:srgbClr val="FFC000"/>
                            </a:solidFill>
                            <a:latin typeface="Cambria Math" panose="02040503050406030204" pitchFamily="18" charset="0"/>
                          </a:rPr>
                          <m:t>⁡{</m:t>
                        </m:r>
                        <m:r>
                          <a:rPr lang="en-US" sz="4000">
                            <a:solidFill>
                              <a:srgbClr val="FFC000"/>
                            </a:solidFill>
                            <a:latin typeface="Cambria Math" panose="02040503050406030204" pitchFamily="18" charset="0"/>
                          </a:rPr>
                          <m:t>𝑎</m:t>
                        </m:r>
                        <m:d>
                          <m:dPr>
                            <m:ctrlPr>
                              <a:rPr lang="en-US" sz="4000" i="1">
                                <a:solidFill>
                                  <a:srgbClr val="FFC000"/>
                                </a:solidFill>
                                <a:latin typeface="Cambria Math" panose="02040503050406030204" pitchFamily="18" charset="0"/>
                              </a:rPr>
                            </m:ctrlPr>
                          </m:dPr>
                          <m:e>
                            <m:r>
                              <a:rPr lang="en-US" sz="4000">
                                <a:solidFill>
                                  <a:srgbClr val="FFC000"/>
                                </a:solidFill>
                                <a:latin typeface="Cambria Math" panose="02040503050406030204" pitchFamily="18" charset="0"/>
                              </a:rPr>
                              <m:t>𝑖</m:t>
                            </m:r>
                          </m:e>
                        </m:d>
                        <m:r>
                          <a:rPr lang="en-US" sz="4000">
                            <a:solidFill>
                              <a:srgbClr val="FFC000"/>
                            </a:solidFill>
                            <a:latin typeface="Cambria Math" panose="02040503050406030204" pitchFamily="18" charset="0"/>
                          </a:rPr>
                          <m:t>,</m:t>
                        </m:r>
                        <m:r>
                          <a:rPr lang="en-US" sz="4000">
                            <a:solidFill>
                              <a:srgbClr val="FFC000"/>
                            </a:solidFill>
                            <a:latin typeface="Cambria Math" panose="02040503050406030204" pitchFamily="18" charset="0"/>
                          </a:rPr>
                          <m:t>𝑏</m:t>
                        </m:r>
                        <m:r>
                          <a:rPr lang="en-US" sz="4000">
                            <a:solidFill>
                              <a:srgbClr val="FFC000"/>
                            </a:solidFill>
                            <a:latin typeface="Cambria Math" panose="02040503050406030204" pitchFamily="18" charset="0"/>
                          </a:rPr>
                          <m:t>(</m:t>
                        </m:r>
                        <m:r>
                          <a:rPr lang="en-US" sz="4000">
                            <a:solidFill>
                              <a:srgbClr val="FFC000"/>
                            </a:solidFill>
                            <a:latin typeface="Cambria Math" panose="02040503050406030204" pitchFamily="18" charset="0"/>
                          </a:rPr>
                          <m:t>𝑖</m:t>
                        </m:r>
                        <m:r>
                          <a:rPr lang="en-US" sz="4000">
                            <a:solidFill>
                              <a:srgbClr val="FFC000"/>
                            </a:solidFill>
                            <a:latin typeface="Cambria Math" panose="02040503050406030204" pitchFamily="18" charset="0"/>
                          </a:rPr>
                          <m:t>)}</m:t>
                        </m:r>
                      </m:den>
                    </m:f>
                  </m:oMath>
                </a14:m>
                <a:r>
                  <a:rPr lang="he-IL" sz="3200" dirty="0">
                    <a:solidFill>
                      <a:srgbClr val="FFC000"/>
                    </a:solidFill>
                  </a:rPr>
                  <a:t>	</a:t>
                </a:r>
                <a:r>
                  <a:rPr lang="he-IL" sz="3200" dirty="0"/>
                  <a:t>  </a:t>
                </a:r>
              </a:p>
            </p:txBody>
          </p:sp>
        </mc:Choice>
        <mc:Fallback xmlns="">
          <p:sp>
            <p:nvSpPr>
              <p:cNvPr id="5" name="Rectangle 4">
                <a:extLst>
                  <a:ext uri="{FF2B5EF4-FFF2-40B4-BE49-F238E27FC236}">
                    <a16:creationId xmlns:a16="http://schemas.microsoft.com/office/drawing/2014/main" id="{3F56DE5B-D2AC-4BB7-B170-0AD658B78A7B}"/>
                  </a:ext>
                </a:extLst>
              </p:cNvPr>
              <p:cNvSpPr>
                <a:spLocks noRot="1" noChangeAspect="1" noMove="1" noResize="1" noEditPoints="1" noAdjustHandles="1" noChangeArrowheads="1" noChangeShapeType="1" noTextEdit="1"/>
              </p:cNvSpPr>
              <p:nvPr/>
            </p:nvSpPr>
            <p:spPr>
              <a:xfrm>
                <a:off x="1003301" y="1478570"/>
                <a:ext cx="10439399" cy="5029647"/>
              </a:xfrm>
              <a:prstGeom prst="rect">
                <a:avLst/>
              </a:prstGeom>
              <a:blipFill>
                <a:blip r:embed="rId4"/>
                <a:stretch>
                  <a:fillRect l="-935" t="-1576" r="-2044"/>
                </a:stretch>
              </a:blipFill>
            </p:spPr>
            <p:txBody>
              <a:bodyPr/>
              <a:lstStyle/>
              <a:p>
                <a:r>
                  <a:rPr lang="en-IL">
                    <a:noFill/>
                  </a:rPr>
                  <a:t> </a:t>
                </a:r>
              </a:p>
            </p:txBody>
          </p:sp>
        </mc:Fallback>
      </mc:AlternateContent>
    </p:spTree>
    <p:extLst>
      <p:ext uri="{BB962C8B-B14F-4D97-AF65-F5344CB8AC3E}">
        <p14:creationId xmlns:p14="http://schemas.microsoft.com/office/powerpoint/2010/main" val="1087273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A7CDD-742D-4583-8358-55FFDACA3F49}"/>
              </a:ext>
            </a:extLst>
          </p:cNvPr>
          <p:cNvSpPr>
            <a:spLocks noGrp="1"/>
          </p:cNvSpPr>
          <p:nvPr>
            <p:ph type="title"/>
          </p:nvPr>
        </p:nvSpPr>
        <p:spPr>
          <a:xfrm>
            <a:off x="8036041" y="618518"/>
            <a:ext cx="3281003" cy="1478570"/>
          </a:xfrm>
        </p:spPr>
        <p:txBody>
          <a:bodyPr anchor="b">
            <a:noAutofit/>
          </a:bodyPr>
          <a:lstStyle/>
          <a:p>
            <a:pPr algn="ctr" rtl="1"/>
            <a:r>
              <a:rPr lang="he-IL" sz="4000" dirty="0">
                <a:solidFill>
                  <a:srgbClr val="FFFF00"/>
                </a:solidFill>
              </a:rPr>
              <a:t>ערכי סילואט עבור</a:t>
            </a:r>
            <a:br>
              <a:rPr lang="he-IL" sz="4000" dirty="0">
                <a:solidFill>
                  <a:srgbClr val="FFFF00"/>
                </a:solidFill>
              </a:rPr>
            </a:br>
            <a:r>
              <a:rPr lang="he-IL" sz="4000" dirty="0">
                <a:solidFill>
                  <a:srgbClr val="FFFF00"/>
                </a:solidFill>
              </a:rPr>
              <a:t> </a:t>
            </a:r>
            <a:r>
              <a:rPr lang="en-US" sz="4000" dirty="0">
                <a:solidFill>
                  <a:srgbClr val="FFFF00"/>
                </a:solidFill>
              </a:rPr>
              <a:t>K-means</a:t>
            </a:r>
          </a:p>
        </p:txBody>
      </p:sp>
      <p:sp>
        <p:nvSpPr>
          <p:cNvPr id="77"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A6A83082-635C-4FBB-AD2A-E5BB9A4C3F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648" y="1137621"/>
            <a:ext cx="6103062" cy="4577297"/>
          </a:xfrm>
          <a:prstGeom prst="rect">
            <a:avLst/>
          </a:prstGeom>
        </p:spPr>
      </p:pic>
      <p:sp>
        <p:nvSpPr>
          <p:cNvPr id="73" name="Rectangle 72">
            <a:extLst>
              <a:ext uri="{FF2B5EF4-FFF2-40B4-BE49-F238E27FC236}">
                <a16:creationId xmlns:a16="http://schemas.microsoft.com/office/drawing/2014/main" id="{D4DE1BAB-B65C-4CD6-A0BA-734C954D1F43}"/>
              </a:ext>
            </a:extLst>
          </p:cNvPr>
          <p:cNvSpPr/>
          <p:nvPr/>
        </p:nvSpPr>
        <p:spPr>
          <a:xfrm>
            <a:off x="7551409" y="2097088"/>
            <a:ext cx="3891291" cy="3970318"/>
          </a:xfrm>
          <a:prstGeom prst="rect">
            <a:avLst/>
          </a:prstGeom>
        </p:spPr>
        <p:txBody>
          <a:bodyPr wrap="square">
            <a:spAutoFit/>
          </a:bodyPr>
          <a:lstStyle/>
          <a:p>
            <a:pPr marL="457200" indent="-457200" algn="r" rtl="1">
              <a:buFont typeface="Arial" panose="020B0604020202020204" pitchFamily="34" charset="0"/>
              <a:buChar char="•"/>
            </a:pPr>
            <a:r>
              <a:rPr lang="he-IL" sz="2800" dirty="0"/>
              <a:t>ערכים גבוהים מעידים על </a:t>
            </a:r>
            <a:r>
              <a:rPr lang="he-IL" sz="2800" dirty="0">
                <a:solidFill>
                  <a:srgbClr val="FFC000"/>
                </a:solidFill>
              </a:rPr>
              <a:t>צפיפות</a:t>
            </a:r>
            <a:r>
              <a:rPr lang="he-IL" sz="2800" dirty="0"/>
              <a:t> גבוהה בתוך ה- </a:t>
            </a:r>
            <a:r>
              <a:rPr lang="en-US" sz="2800" dirty="0"/>
              <a:t>cluster </a:t>
            </a:r>
            <a:r>
              <a:rPr lang="he-IL" sz="2800" dirty="0"/>
              <a:t>, </a:t>
            </a:r>
            <a:r>
              <a:rPr lang="he-IL" sz="2800" dirty="0">
                <a:solidFill>
                  <a:srgbClr val="FFC000"/>
                </a:solidFill>
              </a:rPr>
              <a:t>ומופרד</a:t>
            </a:r>
            <a:r>
              <a:rPr lang="he-IL" sz="2800" dirty="0"/>
              <a:t> מ- </a:t>
            </a:r>
            <a:r>
              <a:rPr lang="en-US" sz="2800" dirty="0"/>
              <a:t>clusters </a:t>
            </a:r>
            <a:r>
              <a:rPr lang="he-IL" sz="2800" dirty="0"/>
              <a:t>אחרים.</a:t>
            </a:r>
          </a:p>
          <a:p>
            <a:pPr marL="457200" indent="-457200" algn="r" rtl="1">
              <a:buFont typeface="Arial" panose="020B0604020202020204" pitchFamily="34" charset="0"/>
              <a:buChar char="•"/>
            </a:pPr>
            <a:r>
              <a:rPr lang="he-IL" sz="2800" dirty="0"/>
              <a:t>ערכים נמוכים מעידים שהדגימות ב-</a:t>
            </a:r>
            <a:r>
              <a:rPr lang="en-US" sz="2800" dirty="0"/>
              <a:t>  clusters</a:t>
            </a:r>
            <a:r>
              <a:rPr lang="he-IL" sz="2800" dirty="0"/>
              <a:t> אינן צפופות ולא נמצאות בנפרד מ-</a:t>
            </a:r>
            <a:r>
              <a:rPr lang="en-US" sz="2800" dirty="0"/>
              <a:t> clusters</a:t>
            </a:r>
            <a:r>
              <a:rPr lang="he-IL" sz="2800" dirty="0"/>
              <a:t> אחרים</a:t>
            </a:r>
          </a:p>
        </p:txBody>
      </p:sp>
    </p:spTree>
    <p:extLst>
      <p:ext uri="{BB962C8B-B14F-4D97-AF65-F5344CB8AC3E}">
        <p14:creationId xmlns:p14="http://schemas.microsoft.com/office/powerpoint/2010/main" val="4283159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44D-CA58-444E-8602-57D8128221DE}"/>
              </a:ext>
            </a:extLst>
          </p:cNvPr>
          <p:cNvSpPr>
            <a:spLocks noGrp="1"/>
          </p:cNvSpPr>
          <p:nvPr>
            <p:ph type="title"/>
          </p:nvPr>
        </p:nvSpPr>
        <p:spPr>
          <a:xfrm>
            <a:off x="1141412" y="201074"/>
            <a:ext cx="9905998" cy="1478570"/>
          </a:xfrm>
        </p:spPr>
        <p:txBody>
          <a:bodyPr/>
          <a:lstStyle/>
          <a:p>
            <a:pPr algn="ctr"/>
            <a:r>
              <a:rPr lang="he-IL" b="1" dirty="0">
                <a:solidFill>
                  <a:srgbClr val="FFFF00"/>
                </a:solidFill>
                <a:latin typeface="Arial" panose="020B0604020202020204" pitchFamily="34" charset="0"/>
                <a:cs typeface="Arial" panose="020B0604020202020204" pitchFamily="34" charset="0"/>
              </a:rPr>
              <a:t>מטרות הפרויקט</a:t>
            </a:r>
            <a:endParaRPr lang="x-none" dirty="0">
              <a:solidFill>
                <a:srgbClr val="FFFF00"/>
              </a:solidFill>
            </a:endParaRPr>
          </a:p>
        </p:txBody>
      </p:sp>
      <p:sp>
        <p:nvSpPr>
          <p:cNvPr id="3" name="Content Placeholder 2">
            <a:extLst>
              <a:ext uri="{FF2B5EF4-FFF2-40B4-BE49-F238E27FC236}">
                <a16:creationId xmlns:a16="http://schemas.microsoft.com/office/drawing/2014/main" id="{DB779EA4-FFA8-47D2-BC74-1330FE4C2D79}"/>
              </a:ext>
            </a:extLst>
          </p:cNvPr>
          <p:cNvSpPr>
            <a:spLocks noGrp="1"/>
          </p:cNvSpPr>
          <p:nvPr>
            <p:ph idx="1"/>
          </p:nvPr>
        </p:nvSpPr>
        <p:spPr>
          <a:xfrm>
            <a:off x="1141412" y="1769165"/>
            <a:ext cx="9905999" cy="4022036"/>
          </a:xfrm>
        </p:spPr>
        <p:txBody>
          <a:bodyPr>
            <a:normAutofit/>
          </a:bodyPr>
          <a:lstStyle/>
          <a:p>
            <a:pPr marL="171450" indent="-171450" algn="r" rtl="1"/>
            <a:r>
              <a:rPr lang="he-IL" sz="2800" dirty="0"/>
              <a:t>סיווג של קולות שירת השלדג בעזרת אלגוריתמי למידה מודרכת(</a:t>
            </a:r>
            <a:r>
              <a:rPr lang="en-US" sz="2800" dirty="0">
                <a:solidFill>
                  <a:srgbClr val="FFC000"/>
                </a:solidFill>
              </a:rPr>
              <a:t>supervised</a:t>
            </a:r>
            <a:r>
              <a:rPr lang="he-IL" sz="2800" dirty="0"/>
              <a:t>) ולא מודרכת (</a:t>
            </a:r>
            <a:r>
              <a:rPr lang="en-US" sz="2800" dirty="0">
                <a:solidFill>
                  <a:srgbClr val="FFC000"/>
                </a:solidFill>
              </a:rPr>
              <a:t>unsupervised</a:t>
            </a:r>
            <a:r>
              <a:rPr lang="he-IL" sz="2800" dirty="0"/>
              <a:t>).</a:t>
            </a:r>
          </a:p>
          <a:p>
            <a:pPr marL="171450" indent="-171450" algn="r" rtl="1"/>
            <a:r>
              <a:rPr lang="he-IL" sz="2800" dirty="0"/>
              <a:t>האם אלגוריתם ניתוח אשכולות (</a:t>
            </a:r>
            <a:r>
              <a:rPr lang="en-US" sz="2800" dirty="0"/>
              <a:t> (</a:t>
            </a:r>
            <a:r>
              <a:rPr lang="en-US" sz="2800" dirty="0">
                <a:solidFill>
                  <a:srgbClr val="FFC000"/>
                </a:solidFill>
              </a:rPr>
              <a:t>Clustering</a:t>
            </a:r>
            <a:r>
              <a:rPr lang="en-US" sz="2800" dirty="0"/>
              <a:t> </a:t>
            </a:r>
            <a:r>
              <a:rPr lang="he-IL" sz="2800" dirty="0"/>
              <a:t>אוטומטי ואובייקטיבי תומך בחלוקת הקולות השונים שבוצעה על-ידי מומחה אנושי?</a:t>
            </a:r>
          </a:p>
          <a:p>
            <a:pPr marL="171450" indent="-171450" algn="r" rtl="1"/>
            <a:r>
              <a:rPr lang="he-IL" sz="2800" dirty="0"/>
              <a:t>כיצד להציג מידע רב-מימדי על שניים או שלושה מימדים כך שנוכל להבין קירבה וקשרים בין מחלקות?</a:t>
            </a:r>
          </a:p>
          <a:p>
            <a:pPr algn="r" rtl="1"/>
            <a:endParaRPr lang="he-IL" dirty="0"/>
          </a:p>
        </p:txBody>
      </p:sp>
    </p:spTree>
    <p:extLst>
      <p:ext uri="{BB962C8B-B14F-4D97-AF65-F5344CB8AC3E}">
        <p14:creationId xmlns:p14="http://schemas.microsoft.com/office/powerpoint/2010/main" val="1639953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B767A-62E7-4DCC-9FA1-C66DBC2075C6}"/>
              </a:ext>
            </a:extLst>
          </p:cNvPr>
          <p:cNvSpPr>
            <a:spLocks noGrp="1"/>
          </p:cNvSpPr>
          <p:nvPr>
            <p:ph type="title"/>
          </p:nvPr>
        </p:nvSpPr>
        <p:spPr/>
        <p:txBody>
          <a:bodyPr/>
          <a:lstStyle/>
          <a:p>
            <a:pPr algn="ctr"/>
            <a:r>
              <a:rPr lang="he-IL" dirty="0">
                <a:solidFill>
                  <a:srgbClr val="FFFF00"/>
                </a:solidFill>
              </a:rPr>
              <a:t> הצגה גרפית והפחתת מימדים</a:t>
            </a:r>
            <a:endParaRPr lang="x-none" dirty="0">
              <a:solidFill>
                <a:srgbClr val="FFFF00"/>
              </a:solidFill>
            </a:endParaRPr>
          </a:p>
        </p:txBody>
      </p:sp>
      <p:sp>
        <p:nvSpPr>
          <p:cNvPr id="3" name="Content Placeholder 2">
            <a:extLst>
              <a:ext uri="{FF2B5EF4-FFF2-40B4-BE49-F238E27FC236}">
                <a16:creationId xmlns:a16="http://schemas.microsoft.com/office/drawing/2014/main" id="{E73853FB-04DA-4979-AEC7-6AE685E0702D}"/>
              </a:ext>
            </a:extLst>
          </p:cNvPr>
          <p:cNvSpPr>
            <a:spLocks noGrp="1"/>
          </p:cNvSpPr>
          <p:nvPr>
            <p:ph idx="1"/>
          </p:nvPr>
        </p:nvSpPr>
        <p:spPr>
          <a:xfrm>
            <a:off x="1141413" y="2097088"/>
            <a:ext cx="9905999" cy="4399507"/>
          </a:xfrm>
        </p:spPr>
        <p:txBody>
          <a:bodyPr>
            <a:normAutofit fontScale="92500"/>
          </a:bodyPr>
          <a:lstStyle/>
          <a:p>
            <a:pPr algn="r" rtl="1"/>
            <a:r>
              <a:rPr lang="he-IL" sz="3000" dirty="0"/>
              <a:t>כזכור בתהליך מיצוי הפרמטרים הופקו </a:t>
            </a:r>
            <a:r>
              <a:rPr lang="he-IL" sz="3000" dirty="0">
                <a:solidFill>
                  <a:srgbClr val="FFC000"/>
                </a:solidFill>
              </a:rPr>
              <a:t>40</a:t>
            </a:r>
            <a:r>
              <a:rPr lang="he-IL" sz="3000" dirty="0"/>
              <a:t> מאפיינים עבור כול דגימה</a:t>
            </a:r>
          </a:p>
          <a:p>
            <a:pPr algn="r" rtl="1"/>
            <a:r>
              <a:rPr lang="he-IL" sz="3000" dirty="0"/>
              <a:t>אפשר לראות קשרי גומלין וקירבה בין עצמים כאשר הם ממימד 2-3.</a:t>
            </a:r>
          </a:p>
          <a:p>
            <a:pPr algn="r" rtl="1"/>
            <a:r>
              <a:rPr lang="he-IL" sz="3000" dirty="0"/>
              <a:t>על מנת להבין קשרים אלה במרחב התכונות שלנו יש צורך לבצע</a:t>
            </a:r>
            <a:r>
              <a:rPr lang="he-IL" sz="3000" dirty="0">
                <a:solidFill>
                  <a:srgbClr val="FF0000"/>
                </a:solidFill>
              </a:rPr>
              <a:t> </a:t>
            </a:r>
            <a:r>
              <a:rPr lang="he-IL" sz="3000" dirty="0">
                <a:solidFill>
                  <a:srgbClr val="FFC000"/>
                </a:solidFill>
              </a:rPr>
              <a:t>הפחתת מימדים</a:t>
            </a:r>
            <a:r>
              <a:rPr lang="he-IL" sz="3000" dirty="0"/>
              <a:t>. </a:t>
            </a:r>
          </a:p>
          <a:p>
            <a:pPr algn="r" rtl="1"/>
            <a:r>
              <a:rPr lang="he-IL" sz="3000" dirty="0"/>
              <a:t>רצוי שתהליך זה ישמר את התכונות המקוריות וייצר הפרדה טובה ככול הניתן.</a:t>
            </a:r>
          </a:p>
          <a:p>
            <a:pPr algn="r" rtl="1"/>
            <a:r>
              <a:rPr lang="he-IL" sz="3000" dirty="0"/>
              <a:t>אלגוריתמים כמו: </a:t>
            </a:r>
            <a:r>
              <a:rPr lang="en-US" sz="3000" dirty="0" err="1">
                <a:solidFill>
                  <a:srgbClr val="FFC000"/>
                </a:solidFill>
              </a:rPr>
              <a:t>PCA</a:t>
            </a:r>
            <a:r>
              <a:rPr lang="en-US" sz="3000" dirty="0">
                <a:solidFill>
                  <a:srgbClr val="FFC000"/>
                </a:solidFill>
              </a:rPr>
              <a:t> , </a:t>
            </a:r>
            <a:r>
              <a:rPr lang="en-US" sz="3000" dirty="0">
                <a:solidFill>
                  <a:srgbClr val="FFC000"/>
                </a:solidFill>
                <a:latin typeface="Arial" panose="020B0604020202020204" pitchFamily="34" charset="0"/>
                <a:cs typeface="Arial" panose="020B0604020202020204" pitchFamily="34" charset="0"/>
              </a:rPr>
              <a:t>t</a:t>
            </a:r>
            <a:r>
              <a:rPr lang="en-US" sz="3000" dirty="0">
                <a:solidFill>
                  <a:srgbClr val="FFC000"/>
                </a:solidFill>
              </a:rPr>
              <a:t>-</a:t>
            </a:r>
            <a:r>
              <a:rPr lang="en-US" sz="3000" dirty="0" err="1">
                <a:solidFill>
                  <a:srgbClr val="FFC000"/>
                </a:solidFill>
              </a:rPr>
              <a:t>SNE</a:t>
            </a:r>
            <a:r>
              <a:rPr lang="en-US" sz="3000" dirty="0">
                <a:solidFill>
                  <a:srgbClr val="FFC000"/>
                </a:solidFill>
              </a:rPr>
              <a:t>, </a:t>
            </a:r>
            <a:r>
              <a:rPr lang="en-US" sz="3000" dirty="0" err="1">
                <a:solidFill>
                  <a:srgbClr val="FFC000"/>
                </a:solidFill>
              </a:rPr>
              <a:t>SOM</a:t>
            </a:r>
            <a:endParaRPr lang="he-IL" sz="3000" dirty="0">
              <a:solidFill>
                <a:srgbClr val="FFC000"/>
              </a:solidFill>
            </a:endParaRPr>
          </a:p>
          <a:p>
            <a:pPr algn="r" rtl="1"/>
            <a:endParaRPr lang="x-none" dirty="0"/>
          </a:p>
        </p:txBody>
      </p:sp>
    </p:spTree>
    <p:extLst>
      <p:ext uri="{BB962C8B-B14F-4D97-AF65-F5344CB8AC3E}">
        <p14:creationId xmlns:p14="http://schemas.microsoft.com/office/powerpoint/2010/main" val="1318767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61" name="Picture 2">
            <a:extLst>
              <a:ext uri="{FF2B5EF4-FFF2-40B4-BE49-F238E27FC236}">
                <a16:creationId xmlns:a16="http://schemas.microsoft.com/office/drawing/2014/main" id="{5B367C29-5200-4FF1-83B7-18B105A0BD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EC711491-7BB6-4BE6-A470-44BF61D56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7" name="Group 16">
              <a:extLst>
                <a:ext uri="{FF2B5EF4-FFF2-40B4-BE49-F238E27FC236}">
                  <a16:creationId xmlns:a16="http://schemas.microsoft.com/office/drawing/2014/main" id="{FE4F104B-68BE-4E53-A6A5-5C5F93FF72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29" name="Rectangle 5">
                <a:extLst>
                  <a:ext uri="{FF2B5EF4-FFF2-40B4-BE49-F238E27FC236}">
                    <a16:creationId xmlns:a16="http://schemas.microsoft.com/office/drawing/2014/main" id="{EF4A7076-D6BC-4AE1-AE2C-C09B16AAB4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6">
                <a:extLst>
                  <a:ext uri="{FF2B5EF4-FFF2-40B4-BE49-F238E27FC236}">
                    <a16:creationId xmlns:a16="http://schemas.microsoft.com/office/drawing/2014/main" id="{58FA119B-7250-4EC7-912F-F5613CC281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7">
                <a:extLst>
                  <a:ext uri="{FF2B5EF4-FFF2-40B4-BE49-F238E27FC236}">
                    <a16:creationId xmlns:a16="http://schemas.microsoft.com/office/drawing/2014/main" id="{7B9A9AED-D47E-44AD-AD6E-2EECC94D88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8">
                <a:extLst>
                  <a:ext uri="{FF2B5EF4-FFF2-40B4-BE49-F238E27FC236}">
                    <a16:creationId xmlns:a16="http://schemas.microsoft.com/office/drawing/2014/main" id="{00A30ECA-328D-4512-825B-0AD596046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9">
                <a:extLst>
                  <a:ext uri="{FF2B5EF4-FFF2-40B4-BE49-F238E27FC236}">
                    <a16:creationId xmlns:a16="http://schemas.microsoft.com/office/drawing/2014/main" id="{14A218CE-B3D8-4A43-86CC-48980645AC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0">
                <a:extLst>
                  <a:ext uri="{FF2B5EF4-FFF2-40B4-BE49-F238E27FC236}">
                    <a16:creationId xmlns:a16="http://schemas.microsoft.com/office/drawing/2014/main" id="{E9743B7D-51BF-425C-A4B8-33B2E001E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1">
                <a:extLst>
                  <a:ext uri="{FF2B5EF4-FFF2-40B4-BE49-F238E27FC236}">
                    <a16:creationId xmlns:a16="http://schemas.microsoft.com/office/drawing/2014/main" id="{9BA633B3-C879-4E15-B66C-788B4C60A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2">
                <a:extLst>
                  <a:ext uri="{FF2B5EF4-FFF2-40B4-BE49-F238E27FC236}">
                    <a16:creationId xmlns:a16="http://schemas.microsoft.com/office/drawing/2014/main" id="{324C8953-B4E2-4DA0-B5D5-BD2A735E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3">
                <a:extLst>
                  <a:ext uri="{FF2B5EF4-FFF2-40B4-BE49-F238E27FC236}">
                    <a16:creationId xmlns:a16="http://schemas.microsoft.com/office/drawing/2014/main" id="{717A3B65-FE80-419B-AB5D-48B5E3A7B4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14">
                <a:extLst>
                  <a:ext uri="{FF2B5EF4-FFF2-40B4-BE49-F238E27FC236}">
                    <a16:creationId xmlns:a16="http://schemas.microsoft.com/office/drawing/2014/main" id="{675ECD78-7D6B-4A3F-8163-392D7F8D6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15">
                <a:extLst>
                  <a:ext uri="{FF2B5EF4-FFF2-40B4-BE49-F238E27FC236}">
                    <a16:creationId xmlns:a16="http://schemas.microsoft.com/office/drawing/2014/main" id="{8D036282-E32F-461D-BFB6-2A58D6D27A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Line 16">
                <a:extLst>
                  <a:ext uri="{FF2B5EF4-FFF2-40B4-BE49-F238E27FC236}">
                    <a16:creationId xmlns:a16="http://schemas.microsoft.com/office/drawing/2014/main" id="{F95EB10E-5264-467D-8382-A77C4DED251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1" name="Freeform 17">
                <a:extLst>
                  <a:ext uri="{FF2B5EF4-FFF2-40B4-BE49-F238E27FC236}">
                    <a16:creationId xmlns:a16="http://schemas.microsoft.com/office/drawing/2014/main" id="{218F9268-D2F0-487B-A021-8786B655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18">
                <a:extLst>
                  <a:ext uri="{FF2B5EF4-FFF2-40B4-BE49-F238E27FC236}">
                    <a16:creationId xmlns:a16="http://schemas.microsoft.com/office/drawing/2014/main" id="{B4AEE5AC-EF5C-42E4-B185-A176E1997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19">
                <a:extLst>
                  <a:ext uri="{FF2B5EF4-FFF2-40B4-BE49-F238E27FC236}">
                    <a16:creationId xmlns:a16="http://schemas.microsoft.com/office/drawing/2014/main" id="{E961E89F-C1DB-48E5-8B52-FDDAED9E0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0">
                <a:extLst>
                  <a:ext uri="{FF2B5EF4-FFF2-40B4-BE49-F238E27FC236}">
                    <a16:creationId xmlns:a16="http://schemas.microsoft.com/office/drawing/2014/main" id="{412962B4-425A-4C36-A65A-0F66ED7CD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Rectangle 21">
                <a:extLst>
                  <a:ext uri="{FF2B5EF4-FFF2-40B4-BE49-F238E27FC236}">
                    <a16:creationId xmlns:a16="http://schemas.microsoft.com/office/drawing/2014/main" id="{037BE3F7-563A-4D9A-BC98-C71F727D23A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6" name="Freeform 22">
                <a:extLst>
                  <a:ext uri="{FF2B5EF4-FFF2-40B4-BE49-F238E27FC236}">
                    <a16:creationId xmlns:a16="http://schemas.microsoft.com/office/drawing/2014/main" id="{2FDB1005-EB5E-475A-AC43-4ED3E563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3">
                <a:extLst>
                  <a:ext uri="{FF2B5EF4-FFF2-40B4-BE49-F238E27FC236}">
                    <a16:creationId xmlns:a16="http://schemas.microsoft.com/office/drawing/2014/main" id="{68BFFBC6-C704-42A7-9D7E-AFB5C37FBD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24">
                <a:extLst>
                  <a:ext uri="{FF2B5EF4-FFF2-40B4-BE49-F238E27FC236}">
                    <a16:creationId xmlns:a16="http://schemas.microsoft.com/office/drawing/2014/main" id="{4888EAD7-EBE9-4549-9A91-6FEC61153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25">
                <a:extLst>
                  <a:ext uri="{FF2B5EF4-FFF2-40B4-BE49-F238E27FC236}">
                    <a16:creationId xmlns:a16="http://schemas.microsoft.com/office/drawing/2014/main" id="{B79BC975-BE42-4B57-8335-1699BC0AB1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26">
                <a:extLst>
                  <a:ext uri="{FF2B5EF4-FFF2-40B4-BE49-F238E27FC236}">
                    <a16:creationId xmlns:a16="http://schemas.microsoft.com/office/drawing/2014/main" id="{3998B4F0-CA80-490A-A256-1600E7EA8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27">
                <a:extLst>
                  <a:ext uri="{FF2B5EF4-FFF2-40B4-BE49-F238E27FC236}">
                    <a16:creationId xmlns:a16="http://schemas.microsoft.com/office/drawing/2014/main" id="{2052C104-8168-487E-9044-454DA83A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28">
                <a:extLst>
                  <a:ext uri="{FF2B5EF4-FFF2-40B4-BE49-F238E27FC236}">
                    <a16:creationId xmlns:a16="http://schemas.microsoft.com/office/drawing/2014/main" id="{63ACA30B-5F59-400C-A7CE-D17B5647EE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29">
                <a:extLst>
                  <a:ext uri="{FF2B5EF4-FFF2-40B4-BE49-F238E27FC236}">
                    <a16:creationId xmlns:a16="http://schemas.microsoft.com/office/drawing/2014/main" id="{2E16F318-A142-4353-9949-B4E3A09FE0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30">
                <a:extLst>
                  <a:ext uri="{FF2B5EF4-FFF2-40B4-BE49-F238E27FC236}">
                    <a16:creationId xmlns:a16="http://schemas.microsoft.com/office/drawing/2014/main" id="{8AE8DBB4-2468-4A78-A54D-FD77C5DC8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31">
                <a:extLst>
                  <a:ext uri="{FF2B5EF4-FFF2-40B4-BE49-F238E27FC236}">
                    <a16:creationId xmlns:a16="http://schemas.microsoft.com/office/drawing/2014/main" id="{B0E7CEF2-11E4-465C-8F1F-AA8367F96A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8" name="Group 17">
              <a:extLst>
                <a:ext uri="{FF2B5EF4-FFF2-40B4-BE49-F238E27FC236}">
                  <a16:creationId xmlns:a16="http://schemas.microsoft.com/office/drawing/2014/main" id="{88B30AFD-E104-45DD-BFBB-5A41F1413BE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9" name="Freeform 32">
                <a:extLst>
                  <a:ext uri="{FF2B5EF4-FFF2-40B4-BE49-F238E27FC236}">
                    <a16:creationId xmlns:a16="http://schemas.microsoft.com/office/drawing/2014/main" id="{CE45A3DF-350B-4A5E-AEBE-F0F280AD0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33">
                <a:extLst>
                  <a:ext uri="{FF2B5EF4-FFF2-40B4-BE49-F238E27FC236}">
                    <a16:creationId xmlns:a16="http://schemas.microsoft.com/office/drawing/2014/main" id="{966D2640-A438-4FB6-B781-5A52DEC85C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34">
                <a:extLst>
                  <a:ext uri="{FF2B5EF4-FFF2-40B4-BE49-F238E27FC236}">
                    <a16:creationId xmlns:a16="http://schemas.microsoft.com/office/drawing/2014/main" id="{34E1EFFF-720C-4CC0-9F95-DD1DAF99A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35">
                <a:extLst>
                  <a:ext uri="{FF2B5EF4-FFF2-40B4-BE49-F238E27FC236}">
                    <a16:creationId xmlns:a16="http://schemas.microsoft.com/office/drawing/2014/main" id="{EA7AB0E1-6C49-409D-86F5-BE00BDDFC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36">
                <a:extLst>
                  <a:ext uri="{FF2B5EF4-FFF2-40B4-BE49-F238E27FC236}">
                    <a16:creationId xmlns:a16="http://schemas.microsoft.com/office/drawing/2014/main" id="{5D17598C-0C57-4F4E-8F6B-A2AD8071F8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37">
                <a:extLst>
                  <a:ext uri="{FF2B5EF4-FFF2-40B4-BE49-F238E27FC236}">
                    <a16:creationId xmlns:a16="http://schemas.microsoft.com/office/drawing/2014/main" id="{EBEBC0DC-F56F-48FE-824E-E9378C4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38">
                <a:extLst>
                  <a:ext uri="{FF2B5EF4-FFF2-40B4-BE49-F238E27FC236}">
                    <a16:creationId xmlns:a16="http://schemas.microsoft.com/office/drawing/2014/main" id="{CC7FDCF1-1736-48A0-BDB2-87D6E09067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39">
                <a:extLst>
                  <a:ext uri="{FF2B5EF4-FFF2-40B4-BE49-F238E27FC236}">
                    <a16:creationId xmlns:a16="http://schemas.microsoft.com/office/drawing/2014/main" id="{2A650CF5-564F-44D1-AB08-6C500DD3C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40">
                <a:extLst>
                  <a:ext uri="{FF2B5EF4-FFF2-40B4-BE49-F238E27FC236}">
                    <a16:creationId xmlns:a16="http://schemas.microsoft.com/office/drawing/2014/main" id="{3108FEFA-0402-4C1C-AE39-5ADC09402F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Rectangle 41">
                <a:extLst>
                  <a:ext uri="{FF2B5EF4-FFF2-40B4-BE49-F238E27FC236}">
                    <a16:creationId xmlns:a16="http://schemas.microsoft.com/office/drawing/2014/main" id="{340AE827-F344-464F-851C-E03AFC98DC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0F03968A-A767-4542-9E3B-D02804C88FE6}"/>
              </a:ext>
            </a:extLst>
          </p:cNvPr>
          <p:cNvSpPr>
            <a:spLocks noGrp="1"/>
          </p:cNvSpPr>
          <p:nvPr>
            <p:ph type="title"/>
          </p:nvPr>
        </p:nvSpPr>
        <p:spPr>
          <a:xfrm>
            <a:off x="744538" y="8918"/>
            <a:ext cx="10126662" cy="1478570"/>
          </a:xfrm>
        </p:spPr>
        <p:txBody>
          <a:bodyPr vert="horz" lIns="91440" tIns="45720" rIns="91440" bIns="45720" rtlCol="0" anchor="ctr">
            <a:normAutofit/>
          </a:bodyPr>
          <a:lstStyle/>
          <a:p>
            <a:pPr algn="ctr"/>
            <a:r>
              <a:rPr lang="en-US" sz="3600" dirty="0" err="1">
                <a:solidFill>
                  <a:srgbClr val="FFFF00"/>
                </a:solidFill>
              </a:rPr>
              <a:t>pca</a:t>
            </a:r>
            <a:endParaRPr lang="en-US" sz="3600" dirty="0">
              <a:solidFill>
                <a:srgbClr val="FFFF00"/>
              </a:solidFill>
            </a:endParaRPr>
          </a:p>
        </p:txBody>
      </p:sp>
      <p:pic>
        <p:nvPicPr>
          <p:cNvPr id="4" name="Picture 3" descr="A close up of a map&#10;&#10;Description automatically generated">
            <a:extLst>
              <a:ext uri="{FF2B5EF4-FFF2-40B4-BE49-F238E27FC236}">
                <a16:creationId xmlns:a16="http://schemas.microsoft.com/office/drawing/2014/main" id="{9292555D-0C7B-4305-BB03-4EEB4DB48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817" y="1524900"/>
            <a:ext cx="5171504" cy="4751282"/>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56" name="Content Placeholder 8">
            <a:extLst>
              <a:ext uri="{FF2B5EF4-FFF2-40B4-BE49-F238E27FC236}">
                <a16:creationId xmlns:a16="http://schemas.microsoft.com/office/drawing/2014/main" id="{5A152042-89E4-4D03-85D5-7FA19E42EE82}"/>
              </a:ext>
            </a:extLst>
          </p:cNvPr>
          <p:cNvSpPr txBox="1">
            <a:spLocks/>
          </p:cNvSpPr>
          <p:nvPr/>
        </p:nvSpPr>
        <p:spPr>
          <a:xfrm>
            <a:off x="6279579" y="1543950"/>
            <a:ext cx="4710683" cy="4751282"/>
          </a:xfrm>
          <a:prstGeom prst="round2DiagRect">
            <a:avLst>
              <a:gd name="adj1" fmla="val 4860"/>
              <a:gd name="adj2" fmla="val 0"/>
            </a:avLst>
          </a:prstGeom>
          <a:ln w="19050" cap="sq">
            <a:no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None/>
              <a:defRPr lang="en-US" sz="32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lgn="r" rtl="1">
              <a:buFont typeface="Arial" panose="020B0604020202020204" pitchFamily="34" charset="0"/>
              <a:buChar char="•"/>
            </a:pPr>
            <a:r>
              <a:rPr lang="he-IL" sz="2800" dirty="0"/>
              <a:t>שיטה סטטיסטית להתמרה לינארית של נתונים למערכת קואורדינטות חדשה שבה כל תכונה היא </a:t>
            </a:r>
            <a:r>
              <a:rPr lang="he-IL" sz="2800" dirty="0">
                <a:solidFill>
                  <a:srgbClr val="FFC000"/>
                </a:solidFill>
              </a:rPr>
              <a:t>בעלת שונות הולכת וקטנה</a:t>
            </a:r>
          </a:p>
          <a:p>
            <a:pPr marL="457200" indent="-457200" algn="r" rtl="1">
              <a:buFont typeface="Arial" panose="020B0604020202020204" pitchFamily="34" charset="0"/>
              <a:buChar char="•"/>
            </a:pPr>
            <a:r>
              <a:rPr lang="he-IL" sz="2800" dirty="0"/>
              <a:t>שימושי מאוד כאשר רוצים לבצע </a:t>
            </a:r>
            <a:r>
              <a:rPr lang="he-IL" sz="2800" dirty="0">
                <a:solidFill>
                  <a:srgbClr val="FFC000"/>
                </a:solidFill>
              </a:rPr>
              <a:t>הפחתת מימד </a:t>
            </a:r>
            <a:r>
              <a:rPr lang="he-IL" sz="2800" dirty="0"/>
              <a:t>לאוסף נתונים ממימד </a:t>
            </a:r>
            <a:r>
              <a:rPr lang="he-IL" sz="2800" dirty="0">
                <a:solidFill>
                  <a:srgbClr val="FFC000"/>
                </a:solidFill>
              </a:rPr>
              <a:t>גבוה</a:t>
            </a:r>
          </a:p>
        </p:txBody>
      </p:sp>
    </p:spTree>
    <p:extLst>
      <p:ext uri="{BB962C8B-B14F-4D97-AF65-F5344CB8AC3E}">
        <p14:creationId xmlns:p14="http://schemas.microsoft.com/office/powerpoint/2010/main" val="1011357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8472F-D85B-439D-8C4F-77F7BC1C6107}"/>
              </a:ext>
            </a:extLst>
          </p:cNvPr>
          <p:cNvSpPr>
            <a:spLocks noGrp="1"/>
          </p:cNvSpPr>
          <p:nvPr>
            <p:ph type="title"/>
          </p:nvPr>
        </p:nvSpPr>
        <p:spPr>
          <a:xfrm>
            <a:off x="1218531" y="288012"/>
            <a:ext cx="9905998" cy="1478570"/>
          </a:xfrm>
        </p:spPr>
        <p:txBody>
          <a:bodyPr/>
          <a:lstStyle/>
          <a:p>
            <a:pPr algn="ctr"/>
            <a:r>
              <a:rPr lang="en-US" dirty="0">
                <a:solidFill>
                  <a:srgbClr val="FFFF00"/>
                </a:solidFill>
                <a:latin typeface="Arial" panose="020B0604020202020204" pitchFamily="34" charset="0"/>
                <a:cs typeface="Arial" panose="020B0604020202020204" pitchFamily="34" charset="0"/>
              </a:rPr>
              <a:t>t</a:t>
            </a:r>
            <a:r>
              <a:rPr lang="en-US" dirty="0">
                <a:solidFill>
                  <a:srgbClr val="FFFF00"/>
                </a:solidFill>
              </a:rPr>
              <a:t>-</a:t>
            </a:r>
            <a:r>
              <a:rPr lang="en-US" dirty="0" err="1">
                <a:solidFill>
                  <a:srgbClr val="FFFF00"/>
                </a:solidFill>
              </a:rPr>
              <a:t>SNE</a:t>
            </a:r>
            <a:r>
              <a:rPr lang="en-US" dirty="0">
                <a:solidFill>
                  <a:srgbClr val="FFFF00"/>
                </a:solidFill>
              </a:rPr>
              <a:t> - t distributed Stochastic Neighbor Embedding</a:t>
            </a:r>
            <a:endParaRPr lang="x-none" dirty="0">
              <a:solidFill>
                <a:srgbClr val="FFFF00"/>
              </a:solidFill>
            </a:endParaRPr>
          </a:p>
        </p:txBody>
      </p:sp>
      <p:sp>
        <p:nvSpPr>
          <p:cNvPr id="3" name="Content Placeholder 2">
            <a:extLst>
              <a:ext uri="{FF2B5EF4-FFF2-40B4-BE49-F238E27FC236}">
                <a16:creationId xmlns:a16="http://schemas.microsoft.com/office/drawing/2014/main" id="{B1DFC4A9-B887-410A-8643-36F16D46CA78}"/>
              </a:ext>
            </a:extLst>
          </p:cNvPr>
          <p:cNvSpPr>
            <a:spLocks noGrp="1"/>
          </p:cNvSpPr>
          <p:nvPr>
            <p:ph idx="1"/>
          </p:nvPr>
        </p:nvSpPr>
        <p:spPr>
          <a:xfrm>
            <a:off x="1141412" y="1872868"/>
            <a:ext cx="9905999" cy="4792338"/>
          </a:xfrm>
        </p:spPr>
        <p:txBody>
          <a:bodyPr>
            <a:normAutofit fontScale="92500" lnSpcReduction="20000"/>
          </a:bodyPr>
          <a:lstStyle/>
          <a:p>
            <a:pPr algn="r" rtl="1"/>
            <a:r>
              <a:rPr lang="he-IL" sz="3000" dirty="0"/>
              <a:t>אלגוריתם </a:t>
            </a:r>
            <a:r>
              <a:rPr lang="he-IL" sz="3000" dirty="0">
                <a:solidFill>
                  <a:srgbClr val="FFC000"/>
                </a:solidFill>
              </a:rPr>
              <a:t>לא לינארי </a:t>
            </a:r>
            <a:r>
              <a:rPr lang="he-IL" sz="3000" dirty="0"/>
              <a:t>להצגה גרפית והורדת מימדים (</a:t>
            </a:r>
            <a:r>
              <a:rPr lang="en-US" sz="3000" dirty="0"/>
              <a:t>2-3D</a:t>
            </a:r>
            <a:r>
              <a:rPr lang="he-IL" sz="3000" dirty="0"/>
              <a:t>) של נתונים בעלי מימד גבוה:</a:t>
            </a:r>
          </a:p>
          <a:p>
            <a:pPr algn="r" rtl="1"/>
            <a:r>
              <a:rPr lang="he-IL" sz="3000" dirty="0"/>
              <a:t>שלב ראשון:</a:t>
            </a:r>
          </a:p>
          <a:p>
            <a:pPr lvl="1" algn="r" rtl="1"/>
            <a:r>
              <a:rPr lang="he-IL" sz="2600" dirty="0"/>
              <a:t>עושה שימוש ב </a:t>
            </a:r>
            <a:r>
              <a:rPr lang="en-US" sz="2600" dirty="0">
                <a:latin typeface="Arial" panose="020B0604020202020204" pitchFamily="34" charset="0"/>
                <a:cs typeface="Arial" panose="020B0604020202020204" pitchFamily="34" charset="0"/>
              </a:rPr>
              <a:t>t</a:t>
            </a:r>
            <a:r>
              <a:rPr lang="en-US" sz="2600" dirty="0"/>
              <a:t>– distribution</a:t>
            </a:r>
            <a:r>
              <a:rPr lang="he-IL" sz="2600" dirty="0"/>
              <a:t> על מנת לחשב לכול זוג דגימות את "</a:t>
            </a:r>
            <a:r>
              <a:rPr lang="he-IL" sz="2600" dirty="0">
                <a:solidFill>
                  <a:srgbClr val="FFC000"/>
                </a:solidFill>
              </a:rPr>
              <a:t>מדד הדמיון המנורמל</a:t>
            </a:r>
            <a:r>
              <a:rPr lang="he-IL" sz="2600" dirty="0"/>
              <a:t>" במימד הגבוה (יצירה של מטריצת דמיון)</a:t>
            </a:r>
          </a:p>
          <a:p>
            <a:pPr lvl="1" algn="r" rtl="1"/>
            <a:r>
              <a:rPr lang="he-IL" sz="2600" dirty="0"/>
              <a:t>יצירת </a:t>
            </a:r>
            <a:r>
              <a:rPr lang="he-IL" sz="2600" dirty="0">
                <a:solidFill>
                  <a:srgbClr val="FFC000"/>
                </a:solidFill>
              </a:rPr>
              <a:t>השלכה אקראית </a:t>
            </a:r>
            <a:r>
              <a:rPr lang="he-IL" sz="2600" dirty="0"/>
              <a:t>של הנתונים על מרחב עם 2 או 3 מימדים ושוב חישוב מדד הדמיון המנורמל במרחב המופחת מימדים</a:t>
            </a:r>
            <a:r>
              <a:rPr lang="he-IL" dirty="0"/>
              <a:t> </a:t>
            </a:r>
            <a:r>
              <a:rPr lang="he-IL" sz="2600" dirty="0"/>
              <a:t>(יצירה של מטריצת</a:t>
            </a:r>
            <a:r>
              <a:rPr lang="he-IL" dirty="0"/>
              <a:t> </a:t>
            </a:r>
            <a:r>
              <a:rPr lang="he-IL" sz="2600" dirty="0"/>
              <a:t> דמיון)</a:t>
            </a:r>
          </a:p>
          <a:p>
            <a:pPr algn="r" rtl="1"/>
            <a:r>
              <a:rPr lang="he-IL" sz="3000" dirty="0"/>
              <a:t>שלב שני:</a:t>
            </a:r>
          </a:p>
          <a:p>
            <a:pPr marL="457200" lvl="1" indent="0" algn="r" rtl="1">
              <a:buNone/>
            </a:pPr>
            <a:r>
              <a:rPr lang="he-IL" sz="2600" dirty="0"/>
              <a:t>ע"י </a:t>
            </a:r>
            <a:r>
              <a:rPr lang="en-US" sz="2600" dirty="0">
                <a:solidFill>
                  <a:srgbClr val="FFC000"/>
                </a:solidFill>
              </a:rPr>
              <a:t>Gradient descent</a:t>
            </a:r>
            <a:r>
              <a:rPr lang="he-IL" sz="2600" dirty="0">
                <a:solidFill>
                  <a:srgbClr val="FFC000"/>
                </a:solidFill>
              </a:rPr>
              <a:t> </a:t>
            </a:r>
            <a:r>
              <a:rPr lang="he-IL" sz="2600" dirty="0"/>
              <a:t>הזזה צעד אחר צעד של האיברים במימד הנמוך כך מטריצת</a:t>
            </a:r>
            <a:r>
              <a:rPr lang="he-IL" dirty="0"/>
              <a:t> </a:t>
            </a:r>
            <a:r>
              <a:rPr lang="he-IL" sz="2600" dirty="0"/>
              <a:t> הדמיון של המימד המופחת תהיה דומה ככל האפשר למימד הגבוה</a:t>
            </a:r>
            <a:endParaRPr lang="en-US" sz="2600" dirty="0"/>
          </a:p>
          <a:p>
            <a:pPr algn="r" rtl="1"/>
            <a:endParaRPr lang="he-IL" dirty="0"/>
          </a:p>
          <a:p>
            <a:pPr marL="457200" lvl="1" indent="0" algn="r" rtl="1">
              <a:buNone/>
            </a:pPr>
            <a:endParaRPr lang="he-IL" dirty="0"/>
          </a:p>
          <a:p>
            <a:pPr algn="r" rtl="1"/>
            <a:endParaRPr lang="x-none" dirty="0"/>
          </a:p>
        </p:txBody>
      </p:sp>
    </p:spTree>
    <p:extLst>
      <p:ext uri="{BB962C8B-B14F-4D97-AF65-F5344CB8AC3E}">
        <p14:creationId xmlns:p14="http://schemas.microsoft.com/office/powerpoint/2010/main" val="3364486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B279-E515-42FE-9D43-28E6ED22E4DF}"/>
              </a:ext>
            </a:extLst>
          </p:cNvPr>
          <p:cNvSpPr>
            <a:spLocks noGrp="1"/>
          </p:cNvSpPr>
          <p:nvPr>
            <p:ph type="title"/>
          </p:nvPr>
        </p:nvSpPr>
        <p:spPr>
          <a:xfrm>
            <a:off x="7876109" y="685799"/>
            <a:ext cx="3281003" cy="585317"/>
          </a:xfrm>
        </p:spPr>
        <p:txBody>
          <a:bodyPr anchor="b">
            <a:normAutofit/>
          </a:bodyPr>
          <a:lstStyle/>
          <a:p>
            <a:pPr algn="ctr"/>
            <a:r>
              <a:rPr lang="en-US" sz="2800" dirty="0">
                <a:solidFill>
                  <a:srgbClr val="FFFF00"/>
                </a:solidFill>
              </a:rPr>
              <a:t>T-</a:t>
            </a:r>
            <a:r>
              <a:rPr lang="en-US" sz="2800" dirty="0" err="1">
                <a:solidFill>
                  <a:srgbClr val="FFFF00"/>
                </a:solidFill>
              </a:rPr>
              <a:t>sne</a:t>
            </a:r>
            <a:endParaRPr lang="x-none" sz="2800" dirty="0">
              <a:solidFill>
                <a:srgbClr val="FFFF00"/>
              </a:solidFill>
            </a:endParaRPr>
          </a:p>
        </p:txBody>
      </p:sp>
      <p:sp>
        <p:nvSpPr>
          <p:cNvPr id="84"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CFA02C5A-4108-4F9D-9BD8-5FFBCAED53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939" y="895351"/>
            <a:ext cx="6527799" cy="4895850"/>
          </a:xfrm>
          <a:prstGeom prst="rect">
            <a:avLst/>
          </a:prstGeom>
        </p:spPr>
      </p:pic>
      <p:sp>
        <p:nvSpPr>
          <p:cNvPr id="9" name="Content Placeholder 8">
            <a:extLst>
              <a:ext uri="{FF2B5EF4-FFF2-40B4-BE49-F238E27FC236}">
                <a16:creationId xmlns:a16="http://schemas.microsoft.com/office/drawing/2014/main" id="{CD4F701D-ADC5-408A-99CC-4DC04ED7E7E6}"/>
              </a:ext>
            </a:extLst>
          </p:cNvPr>
          <p:cNvSpPr>
            <a:spLocks noGrp="1"/>
          </p:cNvSpPr>
          <p:nvPr>
            <p:ph idx="1"/>
          </p:nvPr>
        </p:nvSpPr>
        <p:spPr>
          <a:xfrm>
            <a:off x="7648575" y="2249487"/>
            <a:ext cx="4057650" cy="3541714"/>
          </a:xfrm>
        </p:spPr>
        <p:txBody>
          <a:bodyPr>
            <a:normAutofit/>
          </a:bodyPr>
          <a:lstStyle/>
          <a:p>
            <a:pPr algn="r" rtl="1"/>
            <a:r>
              <a:rPr lang="he-IL" sz="2800" dirty="0"/>
              <a:t>דוגמה להרצת האלגוריתם על</a:t>
            </a:r>
            <a:r>
              <a:rPr lang="en-US" sz="2800" dirty="0"/>
              <a:t>fisher iris </a:t>
            </a:r>
            <a:endParaRPr lang="he-IL" sz="2800" dirty="0"/>
          </a:p>
          <a:p>
            <a:pPr algn="r" rtl="1"/>
            <a:r>
              <a:rPr lang="he-IL" sz="2800" dirty="0"/>
              <a:t>ניתן לראות חלוקה יותר ברורה מאשר ב</a:t>
            </a:r>
            <a:r>
              <a:rPr lang="en-US" sz="2800" dirty="0"/>
              <a:t>-</a:t>
            </a:r>
            <a:r>
              <a:rPr lang="he-IL" sz="2800" dirty="0"/>
              <a:t> </a:t>
            </a:r>
            <a:r>
              <a:rPr lang="en-US" sz="2800" dirty="0"/>
              <a:t>PCA</a:t>
            </a:r>
            <a:endParaRPr lang="he-IL" sz="2800" dirty="0"/>
          </a:p>
        </p:txBody>
      </p:sp>
    </p:spTree>
    <p:extLst>
      <p:ext uri="{BB962C8B-B14F-4D97-AF65-F5344CB8AC3E}">
        <p14:creationId xmlns:p14="http://schemas.microsoft.com/office/powerpoint/2010/main" val="3308971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A21A8-432E-4B7A-9B9A-7069FEE38475}"/>
              </a:ext>
            </a:extLst>
          </p:cNvPr>
          <p:cNvSpPr>
            <a:spLocks noGrp="1"/>
          </p:cNvSpPr>
          <p:nvPr>
            <p:ph type="title"/>
          </p:nvPr>
        </p:nvSpPr>
        <p:spPr>
          <a:xfrm>
            <a:off x="925692" y="0"/>
            <a:ext cx="10340616" cy="1478570"/>
          </a:xfrm>
        </p:spPr>
        <p:txBody>
          <a:bodyPr>
            <a:normAutofit/>
          </a:bodyPr>
          <a:lstStyle/>
          <a:p>
            <a:pPr algn="ctr"/>
            <a:r>
              <a:rPr lang="en-US" sz="4000" dirty="0">
                <a:solidFill>
                  <a:srgbClr val="FFFF00"/>
                </a:solidFill>
              </a:rPr>
              <a:t>SOM</a:t>
            </a:r>
            <a:r>
              <a:rPr lang="he-IL" sz="4000" dirty="0">
                <a:solidFill>
                  <a:srgbClr val="FFFF00"/>
                </a:solidFill>
              </a:rPr>
              <a:t> </a:t>
            </a:r>
            <a:r>
              <a:rPr lang="en-US" sz="4000" dirty="0">
                <a:solidFill>
                  <a:srgbClr val="FFFF00"/>
                </a:solidFill>
              </a:rPr>
              <a:t> - self organized map</a:t>
            </a:r>
            <a:endParaRPr lang="x-none" sz="4000" dirty="0">
              <a:solidFill>
                <a:srgbClr val="FFFF00"/>
              </a:solidFill>
            </a:endParaRPr>
          </a:p>
        </p:txBody>
      </p:sp>
      <p:pic>
        <p:nvPicPr>
          <p:cNvPr id="10" name="Content Placeholder 9" descr="A screenshot of a cell phone&#10;&#10;Description automatically generated">
            <a:extLst>
              <a:ext uri="{FF2B5EF4-FFF2-40B4-BE49-F238E27FC236}">
                <a16:creationId xmlns:a16="http://schemas.microsoft.com/office/drawing/2014/main" id="{C85CF3C6-9196-4654-B734-44297632F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14" y="1478570"/>
            <a:ext cx="5015173" cy="3476472"/>
          </a:xfrm>
          <a:prstGeom prst="rect">
            <a:avLst/>
          </a:prstGeom>
        </p:spPr>
      </p:pic>
      <p:pic>
        <p:nvPicPr>
          <p:cNvPr id="146" name="Content Placeholder 145" descr="A close up of text on a white background&#10;&#10;Description automatically generated">
            <a:extLst>
              <a:ext uri="{FF2B5EF4-FFF2-40B4-BE49-F238E27FC236}">
                <a16:creationId xmlns:a16="http://schemas.microsoft.com/office/drawing/2014/main" id="{53A2457E-6203-48D8-82ED-C352F582D0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504" y="1478571"/>
            <a:ext cx="5217760" cy="3476471"/>
          </a:xfrm>
          <a:prstGeom prst="rect">
            <a:avLst/>
          </a:prstGeom>
        </p:spPr>
      </p:pic>
      <p:pic>
        <p:nvPicPr>
          <p:cNvPr id="5" name="Graphic 4">
            <a:extLst>
              <a:ext uri="{FF2B5EF4-FFF2-40B4-BE49-F238E27FC236}">
                <a16:creationId xmlns:a16="http://schemas.microsoft.com/office/drawing/2014/main" id="{B9BD4A32-7C97-4CB4-B05C-BF8D11248B0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6430" y="5642965"/>
            <a:ext cx="6708308" cy="609998"/>
          </a:xfrm>
          <a:prstGeom prst="rect">
            <a:avLst/>
          </a:prstGeom>
        </p:spPr>
      </p:pic>
      <p:sp>
        <p:nvSpPr>
          <p:cNvPr id="7" name="Rectangle 6">
            <a:extLst>
              <a:ext uri="{FF2B5EF4-FFF2-40B4-BE49-F238E27FC236}">
                <a16:creationId xmlns:a16="http://schemas.microsoft.com/office/drawing/2014/main" id="{3BB4D569-84E7-43A4-81AB-B666EB7419F3}"/>
              </a:ext>
            </a:extLst>
          </p:cNvPr>
          <p:cNvSpPr/>
          <p:nvPr/>
        </p:nvSpPr>
        <p:spPr>
          <a:xfrm>
            <a:off x="7684738" y="5592723"/>
            <a:ext cx="3960341" cy="584775"/>
          </a:xfrm>
          <a:prstGeom prst="rect">
            <a:avLst/>
          </a:prstGeom>
        </p:spPr>
        <p:txBody>
          <a:bodyPr wrap="square">
            <a:spAutoFit/>
          </a:bodyPr>
          <a:lstStyle/>
          <a:p>
            <a:pPr algn="ctr"/>
            <a:r>
              <a:rPr lang="he-IL" sz="3200" dirty="0"/>
              <a:t>נוסחת העדכון:</a:t>
            </a:r>
          </a:p>
        </p:txBody>
      </p:sp>
    </p:spTree>
    <p:extLst>
      <p:ext uri="{BB962C8B-B14F-4D97-AF65-F5344CB8AC3E}">
        <p14:creationId xmlns:p14="http://schemas.microsoft.com/office/powerpoint/2010/main" val="3315923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1323F-92C5-44DB-AE17-914E0CAC6504}"/>
              </a:ext>
            </a:extLst>
          </p:cNvPr>
          <p:cNvSpPr>
            <a:spLocks noGrp="1"/>
          </p:cNvSpPr>
          <p:nvPr>
            <p:ph type="title"/>
          </p:nvPr>
        </p:nvSpPr>
        <p:spPr>
          <a:xfrm>
            <a:off x="1143001" y="268117"/>
            <a:ext cx="9905998" cy="1478570"/>
          </a:xfrm>
        </p:spPr>
        <p:txBody>
          <a:bodyPr>
            <a:normAutofit/>
          </a:bodyPr>
          <a:lstStyle/>
          <a:p>
            <a:pPr algn="ctr"/>
            <a:r>
              <a:rPr lang="en-US" sz="4000" dirty="0">
                <a:solidFill>
                  <a:srgbClr val="FFFF00"/>
                </a:solidFill>
              </a:rPr>
              <a:t>SOM</a:t>
            </a:r>
            <a:r>
              <a:rPr lang="he-IL" sz="4000" dirty="0">
                <a:solidFill>
                  <a:srgbClr val="FFFF00"/>
                </a:solidFill>
              </a:rPr>
              <a:t> </a:t>
            </a:r>
            <a:r>
              <a:rPr lang="en-US" sz="4000" dirty="0">
                <a:solidFill>
                  <a:srgbClr val="FFFF00"/>
                </a:solidFill>
              </a:rPr>
              <a:t> - self organized map</a:t>
            </a:r>
            <a:endParaRPr lang="x-none" sz="4000" dirty="0">
              <a:solidFill>
                <a:srgbClr val="FFFF00"/>
              </a:solidFill>
            </a:endParaRPr>
          </a:p>
        </p:txBody>
      </p:sp>
      <p:sp>
        <p:nvSpPr>
          <p:cNvPr id="9" name="Rectangle: Rounded Corners 8">
            <a:extLst>
              <a:ext uri="{FF2B5EF4-FFF2-40B4-BE49-F238E27FC236}">
                <a16:creationId xmlns:a16="http://schemas.microsoft.com/office/drawing/2014/main" id="{901FC3E5-B12E-4BB5-ACF3-CD9764B88F2F}"/>
              </a:ext>
            </a:extLst>
          </p:cNvPr>
          <p:cNvSpPr/>
          <p:nvPr/>
        </p:nvSpPr>
        <p:spPr>
          <a:xfrm>
            <a:off x="182868" y="2318096"/>
            <a:ext cx="2293543" cy="162022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Initialize </a:t>
            </a:r>
            <a:r>
              <a:rPr lang="en-US" sz="2800" dirty="0" err="1"/>
              <a:t>NxN</a:t>
            </a:r>
            <a:r>
              <a:rPr lang="en-US" sz="2800" dirty="0"/>
              <a:t>  random grid of neurons </a:t>
            </a:r>
            <a:endParaRPr lang="x-none" sz="2800" dirty="0"/>
          </a:p>
        </p:txBody>
      </p:sp>
      <p:cxnSp>
        <p:nvCxnSpPr>
          <p:cNvPr id="14" name="Straight Arrow Connector 13">
            <a:extLst>
              <a:ext uri="{FF2B5EF4-FFF2-40B4-BE49-F238E27FC236}">
                <a16:creationId xmlns:a16="http://schemas.microsoft.com/office/drawing/2014/main" id="{9BD7F673-E937-45AE-A230-527163627E40}"/>
              </a:ext>
            </a:extLst>
          </p:cNvPr>
          <p:cNvCxnSpPr>
            <a:cxnSpLocks/>
            <a:stCxn id="9" idx="3"/>
            <a:endCxn id="17" idx="1"/>
          </p:cNvCxnSpPr>
          <p:nvPr/>
        </p:nvCxnSpPr>
        <p:spPr>
          <a:xfrm flipV="1">
            <a:off x="2476411" y="3128209"/>
            <a:ext cx="1830160" cy="1"/>
          </a:xfrm>
          <a:prstGeom prst="straightConnector1">
            <a:avLst/>
          </a:prstGeom>
          <a:ln w="5715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7" name="Rectangle: Rounded Corners 16">
            <a:extLst>
              <a:ext uri="{FF2B5EF4-FFF2-40B4-BE49-F238E27FC236}">
                <a16:creationId xmlns:a16="http://schemas.microsoft.com/office/drawing/2014/main" id="{5CD7266B-24F4-4A2C-B375-62323C2D1C68}"/>
              </a:ext>
            </a:extLst>
          </p:cNvPr>
          <p:cNvSpPr/>
          <p:nvPr/>
        </p:nvSpPr>
        <p:spPr>
          <a:xfrm>
            <a:off x="4306571" y="2318095"/>
            <a:ext cx="2791326" cy="162022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Find the most similar neuron </a:t>
            </a:r>
          </a:p>
        </p:txBody>
      </p:sp>
      <p:cxnSp>
        <p:nvCxnSpPr>
          <p:cNvPr id="31" name="Straight Arrow Connector 30">
            <a:extLst>
              <a:ext uri="{FF2B5EF4-FFF2-40B4-BE49-F238E27FC236}">
                <a16:creationId xmlns:a16="http://schemas.microsoft.com/office/drawing/2014/main" id="{265C72FB-26B8-40E7-96EF-FBA6FF3EB07E}"/>
              </a:ext>
            </a:extLst>
          </p:cNvPr>
          <p:cNvCxnSpPr>
            <a:cxnSpLocks/>
            <a:stCxn id="17" idx="3"/>
            <a:endCxn id="52" idx="1"/>
          </p:cNvCxnSpPr>
          <p:nvPr/>
        </p:nvCxnSpPr>
        <p:spPr>
          <a:xfrm>
            <a:off x="7097897" y="3128209"/>
            <a:ext cx="2343312" cy="0"/>
          </a:xfrm>
          <a:prstGeom prst="straightConnector1">
            <a:avLst/>
          </a:prstGeom>
          <a:ln w="5715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9" name="Rectangle 28">
            <a:extLst>
              <a:ext uri="{FF2B5EF4-FFF2-40B4-BE49-F238E27FC236}">
                <a16:creationId xmlns:a16="http://schemas.microsoft.com/office/drawing/2014/main" id="{F7CA3E02-40DD-4AD8-A8A7-D066E9B7C904}"/>
              </a:ext>
            </a:extLst>
          </p:cNvPr>
          <p:cNvSpPr/>
          <p:nvPr/>
        </p:nvSpPr>
        <p:spPr>
          <a:xfrm>
            <a:off x="2314971" y="2026024"/>
            <a:ext cx="1991600" cy="2062103"/>
          </a:xfrm>
          <a:prstGeom prst="rect">
            <a:avLst/>
          </a:prstGeom>
        </p:spPr>
        <p:txBody>
          <a:bodyPr wrap="square">
            <a:spAutoFit/>
          </a:bodyPr>
          <a:lstStyle/>
          <a:p>
            <a:pPr algn="ctr"/>
            <a:r>
              <a:rPr lang="en-US" sz="3200" dirty="0">
                <a:solidFill>
                  <a:srgbClr val="FFFF00"/>
                </a:solidFill>
              </a:rPr>
              <a:t>Select random element from data</a:t>
            </a:r>
            <a:endParaRPr lang="he-IL" sz="3200" dirty="0">
              <a:solidFill>
                <a:srgbClr val="FFFF00"/>
              </a:solidFill>
            </a:endParaRPr>
          </a:p>
        </p:txBody>
      </p:sp>
      <p:sp>
        <p:nvSpPr>
          <p:cNvPr id="52" name="Rectangle: Rounded Corners 51">
            <a:extLst>
              <a:ext uri="{FF2B5EF4-FFF2-40B4-BE49-F238E27FC236}">
                <a16:creationId xmlns:a16="http://schemas.microsoft.com/office/drawing/2014/main" id="{DDF8C459-3407-43B0-B61F-B700217B9B4C}"/>
              </a:ext>
            </a:extLst>
          </p:cNvPr>
          <p:cNvSpPr/>
          <p:nvPr/>
        </p:nvSpPr>
        <p:spPr>
          <a:xfrm>
            <a:off x="9441209" y="2318095"/>
            <a:ext cx="2567923" cy="162022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Update neurons in the neighborhood</a:t>
            </a:r>
          </a:p>
        </p:txBody>
      </p:sp>
      <p:sp>
        <p:nvSpPr>
          <p:cNvPr id="56" name="Rectangle 55">
            <a:extLst>
              <a:ext uri="{FF2B5EF4-FFF2-40B4-BE49-F238E27FC236}">
                <a16:creationId xmlns:a16="http://schemas.microsoft.com/office/drawing/2014/main" id="{B155651E-10BC-4C08-8E50-065F833C7564}"/>
              </a:ext>
            </a:extLst>
          </p:cNvPr>
          <p:cNvSpPr/>
          <p:nvPr/>
        </p:nvSpPr>
        <p:spPr>
          <a:xfrm>
            <a:off x="6978208" y="2072340"/>
            <a:ext cx="2567909" cy="1569660"/>
          </a:xfrm>
          <a:prstGeom prst="rect">
            <a:avLst/>
          </a:prstGeom>
        </p:spPr>
        <p:txBody>
          <a:bodyPr wrap="square">
            <a:spAutoFit/>
          </a:bodyPr>
          <a:lstStyle/>
          <a:p>
            <a:pPr algn="ctr"/>
            <a:r>
              <a:rPr lang="en-US" sz="3200" dirty="0">
                <a:solidFill>
                  <a:srgbClr val="FFFF00"/>
                </a:solidFill>
              </a:rPr>
              <a:t>Set neighborhood function</a:t>
            </a:r>
            <a:endParaRPr lang="he-IL" sz="3200" dirty="0">
              <a:solidFill>
                <a:srgbClr val="FFFF00"/>
              </a:solidFill>
            </a:endParaRPr>
          </a:p>
        </p:txBody>
      </p:sp>
      <p:cxnSp>
        <p:nvCxnSpPr>
          <p:cNvPr id="61" name="Connector: Elbow 60">
            <a:extLst>
              <a:ext uri="{FF2B5EF4-FFF2-40B4-BE49-F238E27FC236}">
                <a16:creationId xmlns:a16="http://schemas.microsoft.com/office/drawing/2014/main" id="{60E92722-AC64-4CC8-B00D-0896ACA55881}"/>
              </a:ext>
            </a:extLst>
          </p:cNvPr>
          <p:cNvCxnSpPr>
            <a:cxnSpLocks/>
            <a:stCxn id="52" idx="2"/>
          </p:cNvCxnSpPr>
          <p:nvPr/>
        </p:nvCxnSpPr>
        <p:spPr>
          <a:xfrm rot="5400000">
            <a:off x="7758195" y="2386076"/>
            <a:ext cx="1414730" cy="4519223"/>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123094C-D3C1-43AA-9ADE-28A8A7ECF7CB}"/>
              </a:ext>
            </a:extLst>
          </p:cNvPr>
          <p:cNvCxnSpPr>
            <a:cxnSpLocks/>
          </p:cNvCxnSpPr>
          <p:nvPr/>
        </p:nvCxnSpPr>
        <p:spPr>
          <a:xfrm flipV="1">
            <a:off x="6235949" y="3938322"/>
            <a:ext cx="0" cy="1414728"/>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9FAC6A11-1612-4D0B-A79D-22595E7353C0}"/>
              </a:ext>
            </a:extLst>
          </p:cNvPr>
          <p:cNvSpPr/>
          <p:nvPr/>
        </p:nvSpPr>
        <p:spPr>
          <a:xfrm>
            <a:off x="6141287" y="4275833"/>
            <a:ext cx="4583880" cy="1077217"/>
          </a:xfrm>
          <a:prstGeom prst="rect">
            <a:avLst/>
          </a:prstGeom>
        </p:spPr>
        <p:txBody>
          <a:bodyPr wrap="square">
            <a:spAutoFit/>
          </a:bodyPr>
          <a:lstStyle/>
          <a:p>
            <a:pPr algn="ctr"/>
            <a:r>
              <a:rPr lang="en-US" sz="3200" dirty="0">
                <a:solidFill>
                  <a:srgbClr val="FFFF00"/>
                </a:solidFill>
              </a:rPr>
              <a:t>Select  another random element from data</a:t>
            </a:r>
            <a:endParaRPr lang="he-IL" sz="3200" dirty="0">
              <a:solidFill>
                <a:srgbClr val="FFFF00"/>
              </a:solidFill>
            </a:endParaRPr>
          </a:p>
        </p:txBody>
      </p:sp>
      <p:sp>
        <p:nvSpPr>
          <p:cNvPr id="74" name="Rectangle 73">
            <a:extLst>
              <a:ext uri="{FF2B5EF4-FFF2-40B4-BE49-F238E27FC236}">
                <a16:creationId xmlns:a16="http://schemas.microsoft.com/office/drawing/2014/main" id="{9F3B6378-6F8C-4493-8500-F4F596B74B83}"/>
              </a:ext>
            </a:extLst>
          </p:cNvPr>
          <p:cNvSpPr/>
          <p:nvPr/>
        </p:nvSpPr>
        <p:spPr>
          <a:xfrm>
            <a:off x="846667" y="4220816"/>
            <a:ext cx="5411474" cy="1938992"/>
          </a:xfrm>
          <a:prstGeom prst="rect">
            <a:avLst/>
          </a:prstGeom>
        </p:spPr>
        <p:txBody>
          <a:bodyPr wrap="square">
            <a:spAutoFit/>
          </a:bodyPr>
          <a:lstStyle/>
          <a:p>
            <a:pPr marL="457200" indent="-457200" algn="r" rtl="1">
              <a:buFont typeface="Arial" panose="020B0604020202020204" pitchFamily="34" charset="0"/>
              <a:buChar char="•"/>
            </a:pPr>
            <a:r>
              <a:rPr lang="he-IL" sz="2400" dirty="0"/>
              <a:t>האלגוריתם ירוץ עד אשר קריטריון ההתכנסות יתקיים</a:t>
            </a:r>
            <a:endParaRPr lang="en-US" sz="2400" dirty="0"/>
          </a:p>
          <a:p>
            <a:pPr marL="457200" indent="-457200" algn="r" rtl="1">
              <a:buFont typeface="Arial" panose="020B0604020202020204" pitchFamily="34" charset="0"/>
              <a:buChar char="•"/>
            </a:pPr>
            <a:r>
              <a:rPr lang="he-IL" sz="2400" dirty="0"/>
              <a:t>בחירה אקראית ביחס לאיברים שכבר נצפו</a:t>
            </a:r>
          </a:p>
          <a:p>
            <a:pPr marL="342900" indent="-342900" algn="r" rtl="1">
              <a:buFont typeface="Arial" panose="020B0604020202020204" pitchFamily="34" charset="0"/>
              <a:buChar char="•"/>
            </a:pPr>
            <a:r>
              <a:rPr lang="he-IL" sz="2400" dirty="0"/>
              <a:t>	כאשר כול האיברים נצפו יתחיל סבב חדש</a:t>
            </a:r>
          </a:p>
        </p:txBody>
      </p:sp>
    </p:spTree>
    <p:extLst>
      <p:ext uri="{BB962C8B-B14F-4D97-AF65-F5344CB8AC3E}">
        <p14:creationId xmlns:p14="http://schemas.microsoft.com/office/powerpoint/2010/main" val="379658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67" name="Picture 2">
            <a:extLst>
              <a:ext uri="{FF2B5EF4-FFF2-40B4-BE49-F238E27FC236}">
                <a16:creationId xmlns:a16="http://schemas.microsoft.com/office/drawing/2014/main" id="{5B367C29-5200-4FF1-83B7-18B105A0BD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69" name="Group 68">
            <a:extLst>
              <a:ext uri="{FF2B5EF4-FFF2-40B4-BE49-F238E27FC236}">
                <a16:creationId xmlns:a16="http://schemas.microsoft.com/office/drawing/2014/main" id="{EC711491-7BB6-4BE6-A470-44BF61D56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70" name="Group 69">
              <a:extLst>
                <a:ext uri="{FF2B5EF4-FFF2-40B4-BE49-F238E27FC236}">
                  <a16:creationId xmlns:a16="http://schemas.microsoft.com/office/drawing/2014/main" id="{FE4F104B-68BE-4E53-A6A5-5C5F93FF72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82" name="Rectangle 5">
                <a:extLst>
                  <a:ext uri="{FF2B5EF4-FFF2-40B4-BE49-F238E27FC236}">
                    <a16:creationId xmlns:a16="http://schemas.microsoft.com/office/drawing/2014/main" id="{EF4A7076-D6BC-4AE1-AE2C-C09B16AAB4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3" name="Freeform 6">
                <a:extLst>
                  <a:ext uri="{FF2B5EF4-FFF2-40B4-BE49-F238E27FC236}">
                    <a16:creationId xmlns:a16="http://schemas.microsoft.com/office/drawing/2014/main" id="{58FA119B-7250-4EC7-912F-F5613CC281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7">
                <a:extLst>
                  <a:ext uri="{FF2B5EF4-FFF2-40B4-BE49-F238E27FC236}">
                    <a16:creationId xmlns:a16="http://schemas.microsoft.com/office/drawing/2014/main" id="{7B9A9AED-D47E-44AD-AD6E-2EECC94D88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8">
                <a:extLst>
                  <a:ext uri="{FF2B5EF4-FFF2-40B4-BE49-F238E27FC236}">
                    <a16:creationId xmlns:a16="http://schemas.microsoft.com/office/drawing/2014/main" id="{00A30ECA-328D-4512-825B-0AD596046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9">
                <a:extLst>
                  <a:ext uri="{FF2B5EF4-FFF2-40B4-BE49-F238E27FC236}">
                    <a16:creationId xmlns:a16="http://schemas.microsoft.com/office/drawing/2014/main" id="{14A218CE-B3D8-4A43-86CC-48980645AC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0">
                <a:extLst>
                  <a:ext uri="{FF2B5EF4-FFF2-40B4-BE49-F238E27FC236}">
                    <a16:creationId xmlns:a16="http://schemas.microsoft.com/office/drawing/2014/main" id="{E9743B7D-51BF-425C-A4B8-33B2E001E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1">
                <a:extLst>
                  <a:ext uri="{FF2B5EF4-FFF2-40B4-BE49-F238E27FC236}">
                    <a16:creationId xmlns:a16="http://schemas.microsoft.com/office/drawing/2014/main" id="{9BA633B3-C879-4E15-B66C-788B4C60A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2">
                <a:extLst>
                  <a:ext uri="{FF2B5EF4-FFF2-40B4-BE49-F238E27FC236}">
                    <a16:creationId xmlns:a16="http://schemas.microsoft.com/office/drawing/2014/main" id="{324C8953-B4E2-4DA0-B5D5-BD2A735E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3">
                <a:extLst>
                  <a:ext uri="{FF2B5EF4-FFF2-40B4-BE49-F238E27FC236}">
                    <a16:creationId xmlns:a16="http://schemas.microsoft.com/office/drawing/2014/main" id="{717A3B65-FE80-419B-AB5D-48B5E3A7B4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4">
                <a:extLst>
                  <a:ext uri="{FF2B5EF4-FFF2-40B4-BE49-F238E27FC236}">
                    <a16:creationId xmlns:a16="http://schemas.microsoft.com/office/drawing/2014/main" id="{675ECD78-7D6B-4A3F-8163-392D7F8D6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5">
                <a:extLst>
                  <a:ext uri="{FF2B5EF4-FFF2-40B4-BE49-F238E27FC236}">
                    <a16:creationId xmlns:a16="http://schemas.microsoft.com/office/drawing/2014/main" id="{8D036282-E32F-461D-BFB6-2A58D6D27A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Line 16">
                <a:extLst>
                  <a:ext uri="{FF2B5EF4-FFF2-40B4-BE49-F238E27FC236}">
                    <a16:creationId xmlns:a16="http://schemas.microsoft.com/office/drawing/2014/main" id="{F95EB10E-5264-467D-8382-A77C4DED251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4" name="Freeform 17">
                <a:extLst>
                  <a:ext uri="{FF2B5EF4-FFF2-40B4-BE49-F238E27FC236}">
                    <a16:creationId xmlns:a16="http://schemas.microsoft.com/office/drawing/2014/main" id="{218F9268-D2F0-487B-A021-8786B655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8">
                <a:extLst>
                  <a:ext uri="{FF2B5EF4-FFF2-40B4-BE49-F238E27FC236}">
                    <a16:creationId xmlns:a16="http://schemas.microsoft.com/office/drawing/2014/main" id="{B4AEE5AC-EF5C-42E4-B185-A176E1997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9">
                <a:extLst>
                  <a:ext uri="{FF2B5EF4-FFF2-40B4-BE49-F238E27FC236}">
                    <a16:creationId xmlns:a16="http://schemas.microsoft.com/office/drawing/2014/main" id="{E961E89F-C1DB-48E5-8B52-FDDAED9E0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0">
                <a:extLst>
                  <a:ext uri="{FF2B5EF4-FFF2-40B4-BE49-F238E27FC236}">
                    <a16:creationId xmlns:a16="http://schemas.microsoft.com/office/drawing/2014/main" id="{412962B4-425A-4C36-A65A-0F66ED7CD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Rectangle 21">
                <a:extLst>
                  <a:ext uri="{FF2B5EF4-FFF2-40B4-BE49-F238E27FC236}">
                    <a16:creationId xmlns:a16="http://schemas.microsoft.com/office/drawing/2014/main" id="{037BE3F7-563A-4D9A-BC98-C71F727D23A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9" name="Freeform 22">
                <a:extLst>
                  <a:ext uri="{FF2B5EF4-FFF2-40B4-BE49-F238E27FC236}">
                    <a16:creationId xmlns:a16="http://schemas.microsoft.com/office/drawing/2014/main" id="{2FDB1005-EB5E-475A-AC43-4ED3E563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3">
                <a:extLst>
                  <a:ext uri="{FF2B5EF4-FFF2-40B4-BE49-F238E27FC236}">
                    <a16:creationId xmlns:a16="http://schemas.microsoft.com/office/drawing/2014/main" id="{68BFFBC6-C704-42A7-9D7E-AFB5C37FBD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4">
                <a:extLst>
                  <a:ext uri="{FF2B5EF4-FFF2-40B4-BE49-F238E27FC236}">
                    <a16:creationId xmlns:a16="http://schemas.microsoft.com/office/drawing/2014/main" id="{4888EAD7-EBE9-4549-9A91-6FEC61153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5">
                <a:extLst>
                  <a:ext uri="{FF2B5EF4-FFF2-40B4-BE49-F238E27FC236}">
                    <a16:creationId xmlns:a16="http://schemas.microsoft.com/office/drawing/2014/main" id="{B79BC975-BE42-4B57-8335-1699BC0AB1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6">
                <a:extLst>
                  <a:ext uri="{FF2B5EF4-FFF2-40B4-BE49-F238E27FC236}">
                    <a16:creationId xmlns:a16="http://schemas.microsoft.com/office/drawing/2014/main" id="{3998B4F0-CA80-490A-A256-1600E7EA8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7">
                <a:extLst>
                  <a:ext uri="{FF2B5EF4-FFF2-40B4-BE49-F238E27FC236}">
                    <a16:creationId xmlns:a16="http://schemas.microsoft.com/office/drawing/2014/main" id="{2052C104-8168-487E-9044-454DA83A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8">
                <a:extLst>
                  <a:ext uri="{FF2B5EF4-FFF2-40B4-BE49-F238E27FC236}">
                    <a16:creationId xmlns:a16="http://schemas.microsoft.com/office/drawing/2014/main" id="{63ACA30B-5F59-400C-A7CE-D17B5647EE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9">
                <a:extLst>
                  <a:ext uri="{FF2B5EF4-FFF2-40B4-BE49-F238E27FC236}">
                    <a16:creationId xmlns:a16="http://schemas.microsoft.com/office/drawing/2014/main" id="{2E16F318-A142-4353-9949-B4E3A09FE0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30">
                <a:extLst>
                  <a:ext uri="{FF2B5EF4-FFF2-40B4-BE49-F238E27FC236}">
                    <a16:creationId xmlns:a16="http://schemas.microsoft.com/office/drawing/2014/main" id="{8AE8DBB4-2468-4A78-A54D-FD77C5DC8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31">
                <a:extLst>
                  <a:ext uri="{FF2B5EF4-FFF2-40B4-BE49-F238E27FC236}">
                    <a16:creationId xmlns:a16="http://schemas.microsoft.com/office/drawing/2014/main" id="{B0E7CEF2-11E4-465C-8F1F-AA8367F96A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71" name="Group 70">
              <a:extLst>
                <a:ext uri="{FF2B5EF4-FFF2-40B4-BE49-F238E27FC236}">
                  <a16:creationId xmlns:a16="http://schemas.microsoft.com/office/drawing/2014/main" id="{88B30AFD-E104-45DD-BFBB-5A41F1413BE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72" name="Freeform 32">
                <a:extLst>
                  <a:ext uri="{FF2B5EF4-FFF2-40B4-BE49-F238E27FC236}">
                    <a16:creationId xmlns:a16="http://schemas.microsoft.com/office/drawing/2014/main" id="{CE45A3DF-350B-4A5E-AEBE-F0F280AD0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33">
                <a:extLst>
                  <a:ext uri="{FF2B5EF4-FFF2-40B4-BE49-F238E27FC236}">
                    <a16:creationId xmlns:a16="http://schemas.microsoft.com/office/drawing/2014/main" id="{966D2640-A438-4FB6-B781-5A52DEC85C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34">
                <a:extLst>
                  <a:ext uri="{FF2B5EF4-FFF2-40B4-BE49-F238E27FC236}">
                    <a16:creationId xmlns:a16="http://schemas.microsoft.com/office/drawing/2014/main" id="{34E1EFFF-720C-4CC0-9F95-DD1DAF99A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35">
                <a:extLst>
                  <a:ext uri="{FF2B5EF4-FFF2-40B4-BE49-F238E27FC236}">
                    <a16:creationId xmlns:a16="http://schemas.microsoft.com/office/drawing/2014/main" id="{EA7AB0E1-6C49-409D-86F5-BE00BDDFC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36">
                <a:extLst>
                  <a:ext uri="{FF2B5EF4-FFF2-40B4-BE49-F238E27FC236}">
                    <a16:creationId xmlns:a16="http://schemas.microsoft.com/office/drawing/2014/main" id="{5D17598C-0C57-4F4E-8F6B-A2AD8071F8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37">
                <a:extLst>
                  <a:ext uri="{FF2B5EF4-FFF2-40B4-BE49-F238E27FC236}">
                    <a16:creationId xmlns:a16="http://schemas.microsoft.com/office/drawing/2014/main" id="{EBEBC0DC-F56F-48FE-824E-E9378C4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38">
                <a:extLst>
                  <a:ext uri="{FF2B5EF4-FFF2-40B4-BE49-F238E27FC236}">
                    <a16:creationId xmlns:a16="http://schemas.microsoft.com/office/drawing/2014/main" id="{CC7FDCF1-1736-48A0-BDB2-87D6E09067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39">
                <a:extLst>
                  <a:ext uri="{FF2B5EF4-FFF2-40B4-BE49-F238E27FC236}">
                    <a16:creationId xmlns:a16="http://schemas.microsoft.com/office/drawing/2014/main" id="{2A650CF5-564F-44D1-AB08-6C500DD3C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40">
                <a:extLst>
                  <a:ext uri="{FF2B5EF4-FFF2-40B4-BE49-F238E27FC236}">
                    <a16:creationId xmlns:a16="http://schemas.microsoft.com/office/drawing/2014/main" id="{3108FEFA-0402-4C1C-AE39-5ADC09402F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Rectangle 41">
                <a:extLst>
                  <a:ext uri="{FF2B5EF4-FFF2-40B4-BE49-F238E27FC236}">
                    <a16:creationId xmlns:a16="http://schemas.microsoft.com/office/drawing/2014/main" id="{340AE827-F344-464F-851C-E03AFC98DC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003B0D6A-A4A0-4DF5-BD4C-60F805F4DCCE}"/>
              </a:ext>
            </a:extLst>
          </p:cNvPr>
          <p:cNvSpPr>
            <a:spLocks noGrp="1"/>
          </p:cNvSpPr>
          <p:nvPr>
            <p:ph type="ctrTitle"/>
          </p:nvPr>
        </p:nvSpPr>
        <p:spPr>
          <a:xfrm>
            <a:off x="7970403" y="264946"/>
            <a:ext cx="3281003" cy="1478570"/>
          </a:xfrm>
        </p:spPr>
        <p:txBody>
          <a:bodyPr vert="horz" lIns="91440" tIns="45720" rIns="91440" bIns="45720" rtlCol="0" anchor="b">
            <a:normAutofit/>
          </a:bodyPr>
          <a:lstStyle/>
          <a:p>
            <a:pPr algn="ctr"/>
            <a:r>
              <a:rPr lang="en-US" sz="4000" dirty="0">
                <a:solidFill>
                  <a:srgbClr val="FFFF00"/>
                </a:solidFill>
              </a:rPr>
              <a:t>SOM </a:t>
            </a:r>
            <a:r>
              <a:rPr lang="en-US" sz="2800" dirty="0"/>
              <a:t> </a:t>
            </a:r>
          </a:p>
        </p:txBody>
      </p:sp>
      <p:sp>
        <p:nvSpPr>
          <p:cNvPr id="110"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object, clock&#10;&#10;Description automatically generated">
            <a:extLst>
              <a:ext uri="{FF2B5EF4-FFF2-40B4-BE49-F238E27FC236}">
                <a16:creationId xmlns:a16="http://schemas.microsoft.com/office/drawing/2014/main" id="{4C7111B7-66FE-4356-9B17-D3D5AD8A82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8988" y="1340419"/>
            <a:ext cx="6112382" cy="4171700"/>
          </a:xfrm>
          <a:prstGeom prst="rect">
            <a:avLst/>
          </a:prstGeom>
        </p:spPr>
      </p:pic>
      <p:sp>
        <p:nvSpPr>
          <p:cNvPr id="61" name="Content Placeholder 8">
            <a:extLst>
              <a:ext uri="{FF2B5EF4-FFF2-40B4-BE49-F238E27FC236}">
                <a16:creationId xmlns:a16="http://schemas.microsoft.com/office/drawing/2014/main" id="{B8955A09-404D-4797-844D-37299148E288}"/>
              </a:ext>
            </a:extLst>
          </p:cNvPr>
          <p:cNvSpPr txBox="1">
            <a:spLocks/>
          </p:cNvSpPr>
          <p:nvPr/>
        </p:nvSpPr>
        <p:spPr>
          <a:xfrm>
            <a:off x="8036041" y="2249487"/>
            <a:ext cx="3281004" cy="3541714"/>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marL="285750" indent="-228600" algn="r" rtl="1">
              <a:buFont typeface="Arial" panose="020B0604020202020204" pitchFamily="34" charset="0"/>
              <a:buChar char="•"/>
            </a:pPr>
            <a:r>
              <a:rPr lang="en-US" sz="2800" dirty="0" err="1">
                <a:solidFill>
                  <a:schemeClr val="tx1"/>
                </a:solidFill>
              </a:rPr>
              <a:t>דוגמה</a:t>
            </a:r>
            <a:r>
              <a:rPr lang="en-US" sz="2800" dirty="0">
                <a:solidFill>
                  <a:schemeClr val="tx1"/>
                </a:solidFill>
              </a:rPr>
              <a:t> </a:t>
            </a:r>
            <a:r>
              <a:rPr lang="en-US" sz="2800" dirty="0" err="1">
                <a:solidFill>
                  <a:schemeClr val="tx1"/>
                </a:solidFill>
              </a:rPr>
              <a:t>להרצת</a:t>
            </a:r>
            <a:r>
              <a:rPr lang="en-US" sz="2800" dirty="0">
                <a:solidFill>
                  <a:schemeClr val="tx1"/>
                </a:solidFill>
              </a:rPr>
              <a:t> </a:t>
            </a:r>
            <a:r>
              <a:rPr lang="en-US" sz="2800" dirty="0" err="1">
                <a:solidFill>
                  <a:schemeClr val="tx1"/>
                </a:solidFill>
              </a:rPr>
              <a:t>האלגוריתם</a:t>
            </a:r>
            <a:r>
              <a:rPr lang="en-US" sz="2800" dirty="0">
                <a:solidFill>
                  <a:schemeClr val="tx1"/>
                </a:solidFill>
              </a:rPr>
              <a:t> </a:t>
            </a:r>
            <a:r>
              <a:rPr lang="en-US" sz="2800" dirty="0" err="1">
                <a:solidFill>
                  <a:schemeClr val="tx1"/>
                </a:solidFill>
              </a:rPr>
              <a:t>עלfisher</a:t>
            </a:r>
            <a:r>
              <a:rPr lang="en-US" sz="2800" dirty="0">
                <a:solidFill>
                  <a:schemeClr val="tx1"/>
                </a:solidFill>
              </a:rPr>
              <a:t> iris </a:t>
            </a:r>
          </a:p>
          <a:p>
            <a:pPr marL="285750" indent="-228600" algn="r" rtl="1">
              <a:buFont typeface="Arial" panose="020B0604020202020204" pitchFamily="34" charset="0"/>
              <a:buChar char="•"/>
            </a:pPr>
            <a:r>
              <a:rPr lang="en-US" sz="2800" dirty="0" err="1">
                <a:solidFill>
                  <a:schemeClr val="tx1"/>
                </a:solidFill>
              </a:rPr>
              <a:t>ניתן</a:t>
            </a:r>
            <a:r>
              <a:rPr lang="en-US" sz="2800" dirty="0">
                <a:solidFill>
                  <a:schemeClr val="tx1"/>
                </a:solidFill>
              </a:rPr>
              <a:t> </a:t>
            </a:r>
            <a:r>
              <a:rPr lang="en-US" sz="2800" dirty="0" err="1">
                <a:solidFill>
                  <a:schemeClr val="tx1"/>
                </a:solidFill>
              </a:rPr>
              <a:t>לראות</a:t>
            </a:r>
            <a:r>
              <a:rPr lang="en-US" sz="2800" dirty="0">
                <a:solidFill>
                  <a:schemeClr val="tx1"/>
                </a:solidFill>
              </a:rPr>
              <a:t> </a:t>
            </a:r>
            <a:r>
              <a:rPr lang="en-US" sz="2800" dirty="0" err="1">
                <a:solidFill>
                  <a:schemeClr val="tx1"/>
                </a:solidFill>
              </a:rPr>
              <a:t>חלוקה</a:t>
            </a:r>
            <a:r>
              <a:rPr lang="en-US" sz="2800" dirty="0">
                <a:solidFill>
                  <a:schemeClr val="tx1"/>
                </a:solidFill>
              </a:rPr>
              <a:t> </a:t>
            </a:r>
            <a:r>
              <a:rPr lang="en-US" sz="2800" dirty="0" err="1">
                <a:solidFill>
                  <a:schemeClr val="tx1"/>
                </a:solidFill>
              </a:rPr>
              <a:t>יותר</a:t>
            </a:r>
            <a:r>
              <a:rPr lang="en-US" sz="2800" dirty="0">
                <a:solidFill>
                  <a:schemeClr val="tx1"/>
                </a:solidFill>
              </a:rPr>
              <a:t> </a:t>
            </a:r>
            <a:r>
              <a:rPr lang="en-US" sz="2800" dirty="0" err="1">
                <a:solidFill>
                  <a:schemeClr val="tx1"/>
                </a:solidFill>
              </a:rPr>
              <a:t>ברורה</a:t>
            </a:r>
            <a:r>
              <a:rPr lang="en-US" sz="2800" dirty="0">
                <a:solidFill>
                  <a:schemeClr val="tx1"/>
                </a:solidFill>
              </a:rPr>
              <a:t>  </a:t>
            </a:r>
            <a:r>
              <a:rPr lang="en-US" sz="2800" dirty="0" err="1">
                <a:solidFill>
                  <a:schemeClr val="tx1"/>
                </a:solidFill>
              </a:rPr>
              <a:t>יותר</a:t>
            </a:r>
            <a:r>
              <a:rPr lang="en-US" sz="2800" dirty="0">
                <a:solidFill>
                  <a:schemeClr val="tx1"/>
                </a:solidFill>
              </a:rPr>
              <a:t> </a:t>
            </a:r>
            <a:r>
              <a:rPr lang="en-US" sz="2800" dirty="0" err="1">
                <a:solidFill>
                  <a:schemeClr val="tx1"/>
                </a:solidFill>
              </a:rPr>
              <a:t>מאשר</a:t>
            </a:r>
            <a:r>
              <a:rPr lang="en-US" sz="2800" dirty="0">
                <a:solidFill>
                  <a:schemeClr val="tx1"/>
                </a:solidFill>
              </a:rPr>
              <a:t> ב-PCA</a:t>
            </a:r>
          </a:p>
        </p:txBody>
      </p:sp>
    </p:spTree>
    <p:extLst>
      <p:ext uri="{BB962C8B-B14F-4D97-AF65-F5344CB8AC3E}">
        <p14:creationId xmlns:p14="http://schemas.microsoft.com/office/powerpoint/2010/main" val="1636876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2C490-B084-4162-AF67-9820F98B1C78}"/>
              </a:ext>
            </a:extLst>
          </p:cNvPr>
          <p:cNvSpPr>
            <a:spLocks noGrp="1"/>
          </p:cNvSpPr>
          <p:nvPr>
            <p:ph type="title"/>
          </p:nvPr>
        </p:nvSpPr>
        <p:spPr>
          <a:xfrm>
            <a:off x="1141413" y="38172"/>
            <a:ext cx="9905998" cy="1478570"/>
          </a:xfrm>
        </p:spPr>
        <p:txBody>
          <a:bodyPr>
            <a:normAutofit/>
          </a:bodyPr>
          <a:lstStyle/>
          <a:p>
            <a:pPr algn="ctr"/>
            <a:r>
              <a:rPr lang="he-IL" sz="4000" dirty="0">
                <a:solidFill>
                  <a:srgbClr val="FFFF00"/>
                </a:solidFill>
              </a:rPr>
              <a:t>למידה מודרכת</a:t>
            </a:r>
            <a:endParaRPr lang="x-none" sz="4000" dirty="0">
              <a:solidFill>
                <a:srgbClr val="FFFF00"/>
              </a:solidFill>
            </a:endParaRPr>
          </a:p>
        </p:txBody>
      </p:sp>
      <p:sp>
        <p:nvSpPr>
          <p:cNvPr id="3" name="Content Placeholder 2">
            <a:extLst>
              <a:ext uri="{FF2B5EF4-FFF2-40B4-BE49-F238E27FC236}">
                <a16:creationId xmlns:a16="http://schemas.microsoft.com/office/drawing/2014/main" id="{CB71EE37-497A-445F-B7A6-77CBD0F6B713}"/>
              </a:ext>
            </a:extLst>
          </p:cNvPr>
          <p:cNvSpPr>
            <a:spLocks noGrp="1"/>
          </p:cNvSpPr>
          <p:nvPr>
            <p:ph idx="1"/>
          </p:nvPr>
        </p:nvSpPr>
        <p:spPr>
          <a:xfrm>
            <a:off x="1141412" y="1516742"/>
            <a:ext cx="9905999" cy="3541714"/>
          </a:xfrm>
        </p:spPr>
        <p:txBody>
          <a:bodyPr>
            <a:noAutofit/>
          </a:bodyPr>
          <a:lstStyle/>
          <a:p>
            <a:pPr algn="r" rtl="1"/>
            <a:r>
              <a:rPr lang="he-IL" dirty="0"/>
              <a:t>עד עכשיו עסקנו באלגוריתמי למידה לא מודרכת כלומר לא היו תיוגים עבור הדגימות.</a:t>
            </a:r>
          </a:p>
          <a:p>
            <a:pPr algn="r" rtl="1"/>
            <a:r>
              <a:rPr lang="he-IL" dirty="0"/>
              <a:t>כיוון שמטרתנו היא בחינה של החלוקה שנעשתה ע"י מומחה אנושי אפשר להתייחס לחלוקה </a:t>
            </a:r>
            <a:r>
              <a:rPr lang="he-IL" dirty="0">
                <a:solidFill>
                  <a:srgbClr val="FFC000"/>
                </a:solidFill>
              </a:rPr>
              <a:t>כאמת מוחלטת </a:t>
            </a:r>
            <a:r>
              <a:rPr lang="he-IL" dirty="0"/>
              <a:t>וננסה לראות האם אלגוריתמי למידה מודרכת יוכלו </a:t>
            </a:r>
            <a:r>
              <a:rPr lang="he-IL" dirty="0">
                <a:solidFill>
                  <a:srgbClr val="FFC000"/>
                </a:solidFill>
              </a:rPr>
              <a:t>לתקף</a:t>
            </a:r>
            <a:r>
              <a:rPr lang="he-IL" dirty="0"/>
              <a:t> את החלוקה.</a:t>
            </a:r>
          </a:p>
          <a:p>
            <a:pPr algn="r" rtl="1"/>
            <a:r>
              <a:rPr lang="he-IL" dirty="0"/>
              <a:t>ההבדל המרכזי בין שתי צורות הלמידה:</a:t>
            </a:r>
          </a:p>
          <a:p>
            <a:pPr lvl="1" algn="r" rtl="1"/>
            <a:r>
              <a:rPr lang="he-IL" sz="2400" dirty="0">
                <a:solidFill>
                  <a:srgbClr val="FFC000"/>
                </a:solidFill>
              </a:rPr>
              <a:t>למידה מודרכת</a:t>
            </a:r>
            <a:r>
              <a:rPr lang="en-US" sz="2400" dirty="0">
                <a:solidFill>
                  <a:srgbClr val="FFC000"/>
                </a:solidFill>
              </a:rPr>
              <a:t>-</a:t>
            </a:r>
            <a:r>
              <a:rPr lang="he-IL" sz="2400" dirty="0">
                <a:solidFill>
                  <a:srgbClr val="FFC000"/>
                </a:solidFill>
              </a:rPr>
              <a:t> </a:t>
            </a:r>
            <a:r>
              <a:rPr lang="he-IL" sz="2400" dirty="0"/>
              <a:t>האלגוריתם</a:t>
            </a:r>
            <a:r>
              <a:rPr lang="he-IL" dirty="0"/>
              <a:t> </a:t>
            </a:r>
            <a:r>
              <a:rPr lang="he-IL" sz="2400" dirty="0"/>
              <a:t> יכול ללמוד מטעויות (ידוע השיוך האמיתי של כל דגימה)</a:t>
            </a:r>
          </a:p>
          <a:p>
            <a:pPr lvl="1" algn="r" rtl="1"/>
            <a:r>
              <a:rPr lang="he-IL" sz="2400" dirty="0">
                <a:solidFill>
                  <a:srgbClr val="FFC000"/>
                </a:solidFill>
              </a:rPr>
              <a:t>למידה לא מודרכת </a:t>
            </a:r>
            <a:r>
              <a:rPr lang="he-IL" sz="2400" dirty="0"/>
              <a:t>– אלגוריתם ממזער פונקצית מרחק כול כלשהי</a:t>
            </a:r>
            <a:r>
              <a:rPr lang="he-IL" dirty="0"/>
              <a:t> </a:t>
            </a:r>
            <a:r>
              <a:rPr lang="he-IL" sz="2400" dirty="0"/>
              <a:t> ( לא ידוע השיוך האמיתי של הדגימה)</a:t>
            </a:r>
            <a:endParaRPr lang="x-none" sz="2400" dirty="0"/>
          </a:p>
        </p:txBody>
      </p:sp>
    </p:spTree>
    <p:extLst>
      <p:ext uri="{BB962C8B-B14F-4D97-AF65-F5344CB8AC3E}">
        <p14:creationId xmlns:p14="http://schemas.microsoft.com/office/powerpoint/2010/main" val="423504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2C490-B084-4162-AF67-9820F98B1C78}"/>
              </a:ext>
            </a:extLst>
          </p:cNvPr>
          <p:cNvSpPr>
            <a:spLocks noGrp="1"/>
          </p:cNvSpPr>
          <p:nvPr>
            <p:ph type="title"/>
          </p:nvPr>
        </p:nvSpPr>
        <p:spPr>
          <a:xfrm>
            <a:off x="1141413" y="38172"/>
            <a:ext cx="9905998" cy="1478570"/>
          </a:xfrm>
        </p:spPr>
        <p:txBody>
          <a:bodyPr>
            <a:normAutofit/>
          </a:bodyPr>
          <a:lstStyle/>
          <a:p>
            <a:pPr algn="ctr"/>
            <a:r>
              <a:rPr lang="he-IL" sz="4000" dirty="0">
                <a:solidFill>
                  <a:srgbClr val="FFFF00"/>
                </a:solidFill>
              </a:rPr>
              <a:t>למידה מודרכת</a:t>
            </a:r>
            <a:endParaRPr lang="x-none" sz="4000" dirty="0">
              <a:solidFill>
                <a:srgbClr val="FFFF00"/>
              </a:solidFill>
            </a:endParaRPr>
          </a:p>
        </p:txBody>
      </p:sp>
      <p:sp>
        <p:nvSpPr>
          <p:cNvPr id="3" name="Content Placeholder 2">
            <a:extLst>
              <a:ext uri="{FF2B5EF4-FFF2-40B4-BE49-F238E27FC236}">
                <a16:creationId xmlns:a16="http://schemas.microsoft.com/office/drawing/2014/main" id="{CB71EE37-497A-445F-B7A6-77CBD0F6B713}"/>
              </a:ext>
            </a:extLst>
          </p:cNvPr>
          <p:cNvSpPr>
            <a:spLocks noGrp="1"/>
          </p:cNvSpPr>
          <p:nvPr>
            <p:ph idx="1"/>
          </p:nvPr>
        </p:nvSpPr>
        <p:spPr>
          <a:xfrm>
            <a:off x="1013075" y="1099646"/>
            <a:ext cx="9905999" cy="5557828"/>
          </a:xfrm>
        </p:spPr>
        <p:txBody>
          <a:bodyPr>
            <a:noAutofit/>
          </a:bodyPr>
          <a:lstStyle/>
          <a:p>
            <a:pPr algn="r" rtl="1"/>
            <a:r>
              <a:rPr lang="he-IL" sz="2800" dirty="0"/>
              <a:t>תחילה אוסף הדגימות מחולק לשתי קבוצות:</a:t>
            </a:r>
          </a:p>
          <a:p>
            <a:pPr lvl="1" algn="r" rtl="1"/>
            <a:r>
              <a:rPr lang="he-IL" dirty="0"/>
              <a:t>קבוצת </a:t>
            </a:r>
            <a:r>
              <a:rPr lang="he-IL" dirty="0">
                <a:solidFill>
                  <a:srgbClr val="FFC000"/>
                </a:solidFill>
              </a:rPr>
              <a:t>אימון</a:t>
            </a:r>
            <a:r>
              <a:rPr lang="he-IL" dirty="0"/>
              <a:t> – לרוב 70% מאוסף הדגימות, קבוצת </a:t>
            </a:r>
            <a:r>
              <a:rPr lang="he-IL" dirty="0">
                <a:solidFill>
                  <a:srgbClr val="FFC000"/>
                </a:solidFill>
              </a:rPr>
              <a:t>מבחן</a:t>
            </a:r>
            <a:r>
              <a:rPr lang="he-IL" dirty="0"/>
              <a:t> – לרוב 30% מאוסף הדגימות.</a:t>
            </a:r>
          </a:p>
          <a:p>
            <a:pPr lvl="1" algn="r" rtl="1"/>
            <a:r>
              <a:rPr lang="he-IL" dirty="0"/>
              <a:t>הקבוצות נבחרות באופן רנדומלי כך שלכול מחלקה יהיה יצוג לפי האחוזים הנ"ל</a:t>
            </a:r>
          </a:p>
          <a:p>
            <a:pPr algn="r" rtl="1"/>
            <a:r>
              <a:rPr lang="he-IL" sz="2800" dirty="0"/>
              <a:t>שלב הלמידה:</a:t>
            </a:r>
          </a:p>
          <a:p>
            <a:pPr lvl="1" algn="r" rtl="1"/>
            <a:r>
              <a:rPr lang="he-IL" dirty="0"/>
              <a:t>הלמידה מתבצעת על קבוצת </a:t>
            </a:r>
            <a:r>
              <a:rPr lang="he-IL" dirty="0">
                <a:solidFill>
                  <a:srgbClr val="FFC000"/>
                </a:solidFill>
              </a:rPr>
              <a:t>האימון</a:t>
            </a:r>
          </a:p>
          <a:p>
            <a:pPr algn="r" rtl="1"/>
            <a:r>
              <a:rPr lang="he-IL" sz="2800" dirty="0"/>
              <a:t>בדיקת המודל:</a:t>
            </a:r>
          </a:p>
          <a:p>
            <a:pPr lvl="1" algn="r" rtl="1"/>
            <a:r>
              <a:rPr lang="he-IL" dirty="0"/>
              <a:t>השוואה של </a:t>
            </a:r>
            <a:r>
              <a:rPr lang="he-IL" dirty="0">
                <a:solidFill>
                  <a:srgbClr val="FFC000"/>
                </a:solidFill>
              </a:rPr>
              <a:t>תוצאת חיזוי </a:t>
            </a:r>
            <a:r>
              <a:rPr lang="he-IL" dirty="0"/>
              <a:t>המודל לאחר שלב הלמידה עם </a:t>
            </a:r>
            <a:r>
              <a:rPr lang="he-IL" dirty="0">
                <a:solidFill>
                  <a:srgbClr val="FFC000"/>
                </a:solidFill>
              </a:rPr>
              <a:t>התיוגים האמיתים </a:t>
            </a:r>
            <a:r>
              <a:rPr lang="he-IL" dirty="0"/>
              <a:t>של קבוצה המבחן</a:t>
            </a:r>
          </a:p>
          <a:p>
            <a:pPr lvl="1" algn="r" rtl="1"/>
            <a:r>
              <a:rPr lang="he-IL" dirty="0"/>
              <a:t>אחוז הצלחה – מתוך קבוצת המבחן כמות הדגימות שסווגו נכון יחסית לכמות הדגימות בקבוצה</a:t>
            </a:r>
          </a:p>
          <a:p>
            <a:pPr algn="r" rtl="1"/>
            <a:r>
              <a:rPr lang="en-US" dirty="0"/>
              <a:t>Cross </a:t>
            </a:r>
            <a:r>
              <a:rPr lang="en-US" sz="2800" dirty="0"/>
              <a:t>Validation</a:t>
            </a:r>
            <a:r>
              <a:rPr lang="en-US" dirty="0"/>
              <a:t>:</a:t>
            </a:r>
          </a:p>
          <a:p>
            <a:pPr lvl="1" algn="r" rtl="1"/>
            <a:r>
              <a:rPr lang="he-IL" dirty="0"/>
              <a:t>חזרה של שלב הלמידה מספר פעמים עם </a:t>
            </a:r>
            <a:r>
              <a:rPr lang="he-IL" dirty="0">
                <a:solidFill>
                  <a:srgbClr val="FFC000"/>
                </a:solidFill>
              </a:rPr>
              <a:t>חלוקה</a:t>
            </a:r>
            <a:r>
              <a:rPr lang="he-IL" dirty="0"/>
              <a:t> </a:t>
            </a:r>
            <a:r>
              <a:rPr lang="he-IL" dirty="0">
                <a:solidFill>
                  <a:srgbClr val="FFC000"/>
                </a:solidFill>
              </a:rPr>
              <a:t>שונה</a:t>
            </a:r>
            <a:r>
              <a:rPr lang="he-IL" dirty="0"/>
              <a:t> לקבוצת למידה והמבחן כדי להגיע לצואות יציבות ככל הניתן</a:t>
            </a:r>
            <a:endParaRPr lang="en-US" dirty="0"/>
          </a:p>
          <a:p>
            <a:pPr algn="r" rtl="1"/>
            <a:endParaRPr lang="he-IL" dirty="0"/>
          </a:p>
        </p:txBody>
      </p:sp>
    </p:spTree>
    <p:extLst>
      <p:ext uri="{BB962C8B-B14F-4D97-AF65-F5344CB8AC3E}">
        <p14:creationId xmlns:p14="http://schemas.microsoft.com/office/powerpoint/2010/main" val="2681287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EACD3-FB00-493C-A373-FE0005E4A564}"/>
              </a:ext>
            </a:extLst>
          </p:cNvPr>
          <p:cNvSpPr>
            <a:spLocks noGrp="1"/>
          </p:cNvSpPr>
          <p:nvPr>
            <p:ph type="title"/>
          </p:nvPr>
        </p:nvSpPr>
        <p:spPr>
          <a:xfrm>
            <a:off x="1143001" y="215399"/>
            <a:ext cx="9905998" cy="1478570"/>
          </a:xfrm>
        </p:spPr>
        <p:txBody>
          <a:bodyPr>
            <a:normAutofit/>
          </a:bodyPr>
          <a:lstStyle/>
          <a:p>
            <a:pPr algn="ctr"/>
            <a:r>
              <a:rPr lang="he-IL" dirty="0">
                <a:solidFill>
                  <a:srgbClr val="FFFF00"/>
                </a:solidFill>
              </a:rPr>
              <a:t>רשת נוירונים מלאכותית</a:t>
            </a:r>
            <a:endParaRPr lang="x-none" dirty="0">
              <a:solidFill>
                <a:srgbClr val="FFFF00"/>
              </a:solidFill>
            </a:endParaRPr>
          </a:p>
        </p:txBody>
      </p:sp>
      <p:pic>
        <p:nvPicPr>
          <p:cNvPr id="5" name="Content Placeholder 4" descr="A picture containing building&#10;&#10;Description automatically generated">
            <a:extLst>
              <a:ext uri="{FF2B5EF4-FFF2-40B4-BE49-F238E27FC236}">
                <a16:creationId xmlns:a16="http://schemas.microsoft.com/office/drawing/2014/main" id="{5D02D271-1B90-4D91-9D9D-3FF37D2A7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401" y="2520542"/>
            <a:ext cx="4297364" cy="396598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11" name="Content Placeholder 8">
            <a:extLst>
              <a:ext uri="{FF2B5EF4-FFF2-40B4-BE49-F238E27FC236}">
                <a16:creationId xmlns:a16="http://schemas.microsoft.com/office/drawing/2014/main" id="{10A288A5-20DE-4E22-8F70-F301D9E7FB1E}"/>
              </a:ext>
            </a:extLst>
          </p:cNvPr>
          <p:cNvSpPr>
            <a:spLocks noGrp="1"/>
          </p:cNvSpPr>
          <p:nvPr>
            <p:ph idx="1"/>
          </p:nvPr>
        </p:nvSpPr>
        <p:spPr>
          <a:xfrm>
            <a:off x="5438775" y="1899255"/>
            <a:ext cx="6065224" cy="4777770"/>
          </a:xfrm>
        </p:spPr>
        <p:txBody>
          <a:bodyPr>
            <a:normAutofit/>
          </a:bodyPr>
          <a:lstStyle/>
          <a:p>
            <a:pPr algn="r" rtl="1"/>
            <a:r>
              <a:rPr lang="he-IL" dirty="0"/>
              <a:t>מודל למידה מודרכת הנועד </a:t>
            </a:r>
            <a:r>
              <a:rPr lang="he-IL" dirty="0">
                <a:solidFill>
                  <a:srgbClr val="FFC000"/>
                </a:solidFill>
              </a:rPr>
              <a:t>לקבלת החלטות או סיווג </a:t>
            </a:r>
            <a:r>
              <a:rPr lang="he-IL" dirty="0"/>
              <a:t>בהינתן קלט מסוים.</a:t>
            </a:r>
          </a:p>
          <a:p>
            <a:pPr algn="r" rtl="1"/>
            <a:r>
              <a:rPr lang="he-IL" dirty="0"/>
              <a:t>מודל מתמטי המנסה לחקות תהליכים מוחיים.</a:t>
            </a:r>
          </a:p>
          <a:p>
            <a:pPr algn="r" rtl="1"/>
            <a:r>
              <a:rPr lang="he-IL" dirty="0"/>
              <a:t>בנוי </a:t>
            </a:r>
            <a:r>
              <a:rPr lang="he-IL" dirty="0">
                <a:solidFill>
                  <a:srgbClr val="FFC000"/>
                </a:solidFill>
              </a:rPr>
              <a:t>ממספר שכבות </a:t>
            </a:r>
            <a:r>
              <a:rPr lang="he-IL" dirty="0"/>
              <a:t>המכילות כמות מסוימת של </a:t>
            </a:r>
            <a:r>
              <a:rPr lang="he-IL" dirty="0">
                <a:solidFill>
                  <a:srgbClr val="FFC000"/>
                </a:solidFill>
              </a:rPr>
              <a:t>יחידות חישוב</a:t>
            </a:r>
            <a:r>
              <a:rPr lang="he-IL" dirty="0"/>
              <a:t>.</a:t>
            </a:r>
          </a:p>
          <a:p>
            <a:pPr algn="r" rtl="1"/>
            <a:r>
              <a:rPr lang="he-IL" dirty="0"/>
              <a:t> כול שכבה </a:t>
            </a:r>
            <a:r>
              <a:rPr lang="he-IL" dirty="0">
                <a:solidFill>
                  <a:srgbClr val="FFC000"/>
                </a:solidFill>
              </a:rPr>
              <a:t>מקושרת</a:t>
            </a:r>
            <a:r>
              <a:rPr lang="he-IL" dirty="0"/>
              <a:t> לשכבה הבאה באמצעות קבוצת משקולות או פרמטרים</a:t>
            </a:r>
          </a:p>
          <a:p>
            <a:pPr algn="r" rtl="1"/>
            <a:r>
              <a:rPr lang="he-IL" dirty="0"/>
              <a:t>המידע נע ברשת משאל לימין כאשר החחלטה המתקבלת לפני ערך המקסימום </a:t>
            </a:r>
            <a:r>
              <a:rPr lang="he-IL" dirty="0">
                <a:solidFill>
                  <a:srgbClr val="FFC000"/>
                </a:solidFill>
              </a:rPr>
              <a:t>בשכבת המוצא</a:t>
            </a:r>
          </a:p>
          <a:p>
            <a:pPr algn="r" rtl="1"/>
            <a:endParaRPr lang="en-US" dirty="0"/>
          </a:p>
        </p:txBody>
      </p:sp>
      <p:sp>
        <p:nvSpPr>
          <p:cNvPr id="8" name="Content Placeholder 8">
            <a:extLst>
              <a:ext uri="{FF2B5EF4-FFF2-40B4-BE49-F238E27FC236}">
                <a16:creationId xmlns:a16="http://schemas.microsoft.com/office/drawing/2014/main" id="{ABA36516-44C6-4546-A84B-DFBAD509C65F}"/>
              </a:ext>
            </a:extLst>
          </p:cNvPr>
          <p:cNvSpPr txBox="1">
            <a:spLocks/>
          </p:cNvSpPr>
          <p:nvPr/>
        </p:nvSpPr>
        <p:spPr>
          <a:xfrm>
            <a:off x="708424" y="1786345"/>
            <a:ext cx="1735139" cy="51355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rtl="1">
              <a:buNone/>
            </a:pPr>
            <a:r>
              <a:rPr lang="he-IL" dirty="0">
                <a:solidFill>
                  <a:srgbClr val="FFC000"/>
                </a:solidFill>
              </a:rPr>
              <a:t>יחידת</a:t>
            </a:r>
            <a:r>
              <a:rPr lang="he-IL" dirty="0"/>
              <a:t> </a:t>
            </a:r>
            <a:r>
              <a:rPr lang="he-IL" dirty="0">
                <a:solidFill>
                  <a:srgbClr val="FFC000"/>
                </a:solidFill>
              </a:rPr>
              <a:t>חישוב</a:t>
            </a:r>
            <a:endParaRPr lang="en-US" dirty="0">
              <a:solidFill>
                <a:srgbClr val="FFC000"/>
              </a:solidFill>
            </a:endParaRPr>
          </a:p>
        </p:txBody>
      </p:sp>
      <p:sp>
        <p:nvSpPr>
          <p:cNvPr id="10" name="Content Placeholder 8">
            <a:extLst>
              <a:ext uri="{FF2B5EF4-FFF2-40B4-BE49-F238E27FC236}">
                <a16:creationId xmlns:a16="http://schemas.microsoft.com/office/drawing/2014/main" id="{AE5F80F8-6122-4936-B6EB-15959E519CCC}"/>
              </a:ext>
            </a:extLst>
          </p:cNvPr>
          <p:cNvSpPr txBox="1">
            <a:spLocks/>
          </p:cNvSpPr>
          <p:nvPr/>
        </p:nvSpPr>
        <p:spPr>
          <a:xfrm>
            <a:off x="3815158" y="1786345"/>
            <a:ext cx="1314450" cy="46749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rtl="1">
              <a:buNone/>
            </a:pPr>
            <a:r>
              <a:rPr lang="he-IL" sz="3800" dirty="0">
                <a:solidFill>
                  <a:srgbClr val="FFC000"/>
                </a:solidFill>
              </a:rPr>
              <a:t>משקולות</a:t>
            </a:r>
          </a:p>
          <a:p>
            <a:pPr marL="0" indent="0" algn="r" rtl="1">
              <a:buNone/>
            </a:pPr>
            <a:endParaRPr lang="en-US" dirty="0"/>
          </a:p>
        </p:txBody>
      </p:sp>
      <p:cxnSp>
        <p:nvCxnSpPr>
          <p:cNvPr id="7" name="Straight Arrow Connector 6">
            <a:extLst>
              <a:ext uri="{FF2B5EF4-FFF2-40B4-BE49-F238E27FC236}">
                <a16:creationId xmlns:a16="http://schemas.microsoft.com/office/drawing/2014/main" id="{06F5BEF5-C5F3-4D1C-84B7-FC421C395356}"/>
              </a:ext>
            </a:extLst>
          </p:cNvPr>
          <p:cNvCxnSpPr>
            <a:cxnSpLocks/>
            <a:stCxn id="8" idx="2"/>
          </p:cNvCxnSpPr>
          <p:nvPr/>
        </p:nvCxnSpPr>
        <p:spPr>
          <a:xfrm>
            <a:off x="1575994" y="2299904"/>
            <a:ext cx="966387" cy="767146"/>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DCAD6428-C659-4C9D-9AF1-7BF68601BF86}"/>
              </a:ext>
            </a:extLst>
          </p:cNvPr>
          <p:cNvCxnSpPr>
            <a:cxnSpLocks/>
            <a:stCxn id="10" idx="2"/>
          </p:cNvCxnSpPr>
          <p:nvPr/>
        </p:nvCxnSpPr>
        <p:spPr>
          <a:xfrm flipH="1">
            <a:off x="3505991" y="2253843"/>
            <a:ext cx="966392" cy="1337082"/>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92937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4AAA1-D9B1-48EA-9109-F51AF22AFBBF}"/>
              </a:ext>
            </a:extLst>
          </p:cNvPr>
          <p:cNvSpPr>
            <a:spLocks noGrp="1"/>
          </p:cNvSpPr>
          <p:nvPr>
            <p:ph type="title"/>
          </p:nvPr>
        </p:nvSpPr>
        <p:spPr>
          <a:xfrm>
            <a:off x="1285791" y="209443"/>
            <a:ext cx="9905998" cy="1478570"/>
          </a:xfrm>
        </p:spPr>
        <p:txBody>
          <a:bodyPr>
            <a:normAutofit/>
          </a:bodyPr>
          <a:lstStyle/>
          <a:p>
            <a:pPr algn="ctr"/>
            <a:r>
              <a:rPr lang="he-IL" sz="4000" dirty="0">
                <a:solidFill>
                  <a:srgbClr val="FFFF00"/>
                </a:solidFill>
              </a:rPr>
              <a:t>בעיות</a:t>
            </a:r>
            <a:endParaRPr lang="x-none" sz="4000" dirty="0">
              <a:solidFill>
                <a:srgbClr val="FFFF00"/>
              </a:solidFill>
            </a:endParaRPr>
          </a:p>
        </p:txBody>
      </p:sp>
      <p:sp>
        <p:nvSpPr>
          <p:cNvPr id="3" name="Content Placeholder 2">
            <a:extLst>
              <a:ext uri="{FF2B5EF4-FFF2-40B4-BE49-F238E27FC236}">
                <a16:creationId xmlns:a16="http://schemas.microsoft.com/office/drawing/2014/main" id="{9650CBE4-9D4D-4D40-B3AB-7CB64586F8C6}"/>
              </a:ext>
            </a:extLst>
          </p:cNvPr>
          <p:cNvSpPr>
            <a:spLocks noGrp="1"/>
          </p:cNvSpPr>
          <p:nvPr>
            <p:ph idx="1"/>
          </p:nvPr>
        </p:nvSpPr>
        <p:spPr>
          <a:xfrm>
            <a:off x="481264" y="1688013"/>
            <a:ext cx="10935116" cy="5169987"/>
          </a:xfrm>
        </p:spPr>
        <p:txBody>
          <a:bodyPr>
            <a:noAutofit/>
          </a:bodyPr>
          <a:lstStyle/>
          <a:p>
            <a:pPr algn="r" rtl="1"/>
            <a:r>
              <a:rPr lang="he-IL" sz="2800" dirty="0"/>
              <a:t>סיווג הקולות באופן ידני דורש ידע נרחב בתחום </a:t>
            </a:r>
            <a:r>
              <a:rPr lang="he-IL" sz="2800" dirty="0">
                <a:solidFill>
                  <a:srgbClr val="FFC000"/>
                </a:solidFill>
              </a:rPr>
              <a:t>ונוכחות</a:t>
            </a:r>
            <a:r>
              <a:rPr lang="he-IL" sz="2800" dirty="0"/>
              <a:t> מומחה לקולות הציפורים בשטח.</a:t>
            </a:r>
          </a:p>
          <a:p>
            <a:pPr algn="r" rtl="1"/>
            <a:r>
              <a:rPr lang="he-IL" sz="2800" dirty="0"/>
              <a:t>המרכיבים החשובים באות נמצאים </a:t>
            </a:r>
            <a:r>
              <a:rPr lang="he-IL" sz="2800" dirty="0">
                <a:solidFill>
                  <a:srgbClr val="FFC000"/>
                </a:solidFill>
              </a:rPr>
              <a:t>בטווחי תדרים השונים </a:t>
            </a:r>
            <a:r>
              <a:rPr lang="he-IL" sz="2800" dirty="0"/>
              <a:t>מאלה של האוזן האנושית. לכן הצגת האות באופן יעיל דורשת שינוי ביחס לייצוג המקובל בעבור דיבור.</a:t>
            </a:r>
          </a:p>
          <a:p>
            <a:pPr algn="r" rtl="1"/>
            <a:r>
              <a:rPr lang="he-IL" sz="2800" dirty="0"/>
              <a:t>עד כה הסיווג התבצע ידנית:</a:t>
            </a:r>
          </a:p>
          <a:p>
            <a:pPr lvl="1" algn="r" rtl="1"/>
            <a:r>
              <a:rPr lang="he-IL" sz="2800" dirty="0">
                <a:solidFill>
                  <a:srgbClr val="FF0000"/>
                </a:solidFill>
              </a:rPr>
              <a:t>דורש עבודה רבה והימצאות בשטח</a:t>
            </a:r>
          </a:p>
          <a:p>
            <a:pPr lvl="1" algn="r" rtl="1"/>
            <a:r>
              <a:rPr lang="he-IL" sz="2800" dirty="0">
                <a:solidFill>
                  <a:srgbClr val="FF0000"/>
                </a:solidFill>
              </a:rPr>
              <a:t>סובייקטיבי</a:t>
            </a:r>
          </a:p>
          <a:p>
            <a:pPr lvl="1" algn="r" rtl="1"/>
            <a:r>
              <a:rPr lang="he-IL" sz="2800" dirty="0">
                <a:solidFill>
                  <a:srgbClr val="FF0000"/>
                </a:solidFill>
              </a:rPr>
              <a:t>אורך זמן רב</a:t>
            </a:r>
            <a:endParaRPr lang="x-none" sz="2800" dirty="0">
              <a:solidFill>
                <a:srgbClr val="FF0000"/>
              </a:solidFill>
            </a:endParaRPr>
          </a:p>
        </p:txBody>
      </p:sp>
      <p:pic>
        <p:nvPicPr>
          <p:cNvPr id="6" name="Picture 2" descr="D:\Google Drive\Birds sounds\Project - Asaf and Ronen\ant-44588_960_720.png">
            <a:extLst>
              <a:ext uri="{FF2B5EF4-FFF2-40B4-BE49-F238E27FC236}">
                <a16:creationId xmlns:a16="http://schemas.microsoft.com/office/drawing/2014/main" id="{8C579627-0839-4A5B-B665-C28908DCEC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1392" y="4900987"/>
            <a:ext cx="1927182" cy="1747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458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57F55-0C97-451B-863B-B72CCFCD78CE}"/>
              </a:ext>
            </a:extLst>
          </p:cNvPr>
          <p:cNvSpPr>
            <a:spLocks noGrp="1"/>
          </p:cNvSpPr>
          <p:nvPr>
            <p:ph type="title"/>
          </p:nvPr>
        </p:nvSpPr>
        <p:spPr/>
        <p:txBody>
          <a:bodyPr>
            <a:normAutofit fontScale="90000"/>
          </a:bodyPr>
          <a:lstStyle/>
          <a:p>
            <a:pPr algn="ctr"/>
            <a:r>
              <a:rPr lang="he-IL" sz="4000" dirty="0">
                <a:solidFill>
                  <a:srgbClr val="FFFF00"/>
                </a:solidFill>
              </a:rPr>
              <a:t>יחידת חישוב בודדת</a:t>
            </a:r>
            <a:br>
              <a:rPr lang="he-IL" sz="4000" dirty="0">
                <a:solidFill>
                  <a:srgbClr val="FFFF00"/>
                </a:solidFill>
              </a:rPr>
            </a:br>
            <a:r>
              <a:rPr lang="en-US" sz="4000" dirty="0">
                <a:solidFill>
                  <a:srgbClr val="FFFF00"/>
                </a:solidFill>
              </a:rPr>
              <a:t>perceptron</a:t>
            </a:r>
            <a:br>
              <a:rPr lang="he-IL" sz="4000" dirty="0">
                <a:solidFill>
                  <a:srgbClr val="FFFF00"/>
                </a:solidFill>
              </a:rPr>
            </a:br>
            <a:endParaRPr lang="x-none" sz="4000" dirty="0">
              <a:solidFill>
                <a:srgbClr val="FFFF00"/>
              </a:solidFill>
            </a:endParaRPr>
          </a:p>
        </p:txBody>
      </p:sp>
      <p:pic>
        <p:nvPicPr>
          <p:cNvPr id="5" name="Content Placeholder 4" descr="A close up of a logo&#10;&#10;Description automatically generated">
            <a:extLst>
              <a:ext uri="{FF2B5EF4-FFF2-40B4-BE49-F238E27FC236}">
                <a16:creationId xmlns:a16="http://schemas.microsoft.com/office/drawing/2014/main" id="{24548A00-4BEA-4AC3-87F0-FE5BCCFB54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5178" y="2249488"/>
            <a:ext cx="5738470" cy="3541712"/>
          </a:xfrm>
        </p:spPr>
      </p:pic>
      <p:sp>
        <p:nvSpPr>
          <p:cNvPr id="6" name="Content Placeholder 8">
            <a:extLst>
              <a:ext uri="{FF2B5EF4-FFF2-40B4-BE49-F238E27FC236}">
                <a16:creationId xmlns:a16="http://schemas.microsoft.com/office/drawing/2014/main" id="{FDE0F5E8-91A9-4868-8161-58BE53D62CAE}"/>
              </a:ext>
            </a:extLst>
          </p:cNvPr>
          <p:cNvSpPr txBox="1">
            <a:spLocks/>
          </p:cNvSpPr>
          <p:nvPr/>
        </p:nvSpPr>
        <p:spPr>
          <a:xfrm>
            <a:off x="1910728" y="2249488"/>
            <a:ext cx="1314450" cy="46749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rtl="1">
              <a:buNone/>
            </a:pPr>
            <a:r>
              <a:rPr lang="en-US" sz="3800" dirty="0">
                <a:solidFill>
                  <a:srgbClr val="FFC000"/>
                </a:solidFill>
              </a:rPr>
              <a:t>Feature 1</a:t>
            </a:r>
            <a:endParaRPr lang="he-IL" sz="3800" dirty="0">
              <a:solidFill>
                <a:srgbClr val="FFC000"/>
              </a:solidFill>
            </a:endParaRPr>
          </a:p>
          <a:p>
            <a:pPr marL="0" indent="0" algn="r" rtl="1">
              <a:buNone/>
            </a:pPr>
            <a:endParaRPr lang="en-US" dirty="0"/>
          </a:p>
        </p:txBody>
      </p:sp>
      <p:sp>
        <p:nvSpPr>
          <p:cNvPr id="7" name="Content Placeholder 8">
            <a:extLst>
              <a:ext uri="{FF2B5EF4-FFF2-40B4-BE49-F238E27FC236}">
                <a16:creationId xmlns:a16="http://schemas.microsoft.com/office/drawing/2014/main" id="{B929371E-F921-4891-946C-EA0CD961C9CB}"/>
              </a:ext>
            </a:extLst>
          </p:cNvPr>
          <p:cNvSpPr txBox="1">
            <a:spLocks/>
          </p:cNvSpPr>
          <p:nvPr/>
        </p:nvSpPr>
        <p:spPr>
          <a:xfrm>
            <a:off x="1910728" y="3552846"/>
            <a:ext cx="1314450" cy="46749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rtl="1">
              <a:buNone/>
            </a:pPr>
            <a:r>
              <a:rPr lang="en-US" sz="3800" dirty="0">
                <a:solidFill>
                  <a:srgbClr val="FFC000"/>
                </a:solidFill>
              </a:rPr>
              <a:t>Feature 2</a:t>
            </a:r>
            <a:endParaRPr lang="he-IL" sz="3800" dirty="0">
              <a:solidFill>
                <a:srgbClr val="FFC000"/>
              </a:solidFill>
            </a:endParaRPr>
          </a:p>
          <a:p>
            <a:pPr marL="0" indent="0" algn="r" rtl="1">
              <a:buNone/>
            </a:pPr>
            <a:endParaRPr lang="en-US" dirty="0"/>
          </a:p>
        </p:txBody>
      </p:sp>
      <p:sp>
        <p:nvSpPr>
          <p:cNvPr id="8" name="Content Placeholder 8">
            <a:extLst>
              <a:ext uri="{FF2B5EF4-FFF2-40B4-BE49-F238E27FC236}">
                <a16:creationId xmlns:a16="http://schemas.microsoft.com/office/drawing/2014/main" id="{F8C87A5C-7804-442B-BD72-B8479F451677}"/>
              </a:ext>
            </a:extLst>
          </p:cNvPr>
          <p:cNvSpPr txBox="1">
            <a:spLocks/>
          </p:cNvSpPr>
          <p:nvPr/>
        </p:nvSpPr>
        <p:spPr>
          <a:xfrm>
            <a:off x="1910728" y="4938347"/>
            <a:ext cx="1314450" cy="46749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rtl="1">
              <a:buNone/>
            </a:pPr>
            <a:r>
              <a:rPr lang="en-US" sz="3800" dirty="0">
                <a:solidFill>
                  <a:srgbClr val="FFC000"/>
                </a:solidFill>
              </a:rPr>
              <a:t>Feature 3</a:t>
            </a:r>
            <a:endParaRPr lang="he-IL" sz="3800" dirty="0">
              <a:solidFill>
                <a:srgbClr val="FFC000"/>
              </a:solidFill>
            </a:endParaRPr>
          </a:p>
          <a:p>
            <a:pPr marL="0" indent="0" algn="r" rtl="1">
              <a:buNone/>
            </a:pPr>
            <a:endParaRPr lang="en-US" dirty="0"/>
          </a:p>
        </p:txBody>
      </p:sp>
      <p:sp>
        <p:nvSpPr>
          <p:cNvPr id="9" name="Content Placeholder 8">
            <a:extLst>
              <a:ext uri="{FF2B5EF4-FFF2-40B4-BE49-F238E27FC236}">
                <a16:creationId xmlns:a16="http://schemas.microsoft.com/office/drawing/2014/main" id="{C14EE454-D9CF-40F4-A221-CB108D8E31DB}"/>
              </a:ext>
            </a:extLst>
          </p:cNvPr>
          <p:cNvSpPr txBox="1">
            <a:spLocks/>
          </p:cNvSpPr>
          <p:nvPr/>
        </p:nvSpPr>
        <p:spPr>
          <a:xfrm>
            <a:off x="8963648" y="3552846"/>
            <a:ext cx="2618753" cy="9699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rtl="1">
              <a:buNone/>
            </a:pPr>
            <a:r>
              <a:rPr lang="en-US" dirty="0">
                <a:solidFill>
                  <a:srgbClr val="FFC000"/>
                </a:solidFill>
              </a:rPr>
              <a:t>Next layer input</a:t>
            </a:r>
          </a:p>
          <a:p>
            <a:pPr marL="0" indent="0" algn="r" rtl="1">
              <a:buNone/>
            </a:pPr>
            <a:endParaRPr lang="he-IL" sz="3800" dirty="0">
              <a:solidFill>
                <a:srgbClr val="FFC000"/>
              </a:solidFill>
            </a:endParaRPr>
          </a:p>
          <a:p>
            <a:pPr marL="0" indent="0" algn="r" rtl="1">
              <a:buNone/>
            </a:pPr>
            <a:endParaRPr lang="en-US" dirty="0"/>
          </a:p>
        </p:txBody>
      </p:sp>
    </p:spTree>
    <p:extLst>
      <p:ext uri="{BB962C8B-B14F-4D97-AF65-F5344CB8AC3E}">
        <p14:creationId xmlns:p14="http://schemas.microsoft.com/office/powerpoint/2010/main" val="8117246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E983B-55D9-423D-9C01-8BE2671834DD}"/>
              </a:ext>
            </a:extLst>
          </p:cNvPr>
          <p:cNvSpPr>
            <a:spLocks noGrp="1"/>
          </p:cNvSpPr>
          <p:nvPr>
            <p:ph type="title"/>
          </p:nvPr>
        </p:nvSpPr>
        <p:spPr/>
        <p:txBody>
          <a:bodyPr/>
          <a:lstStyle/>
          <a:p>
            <a:pPr algn="ctr"/>
            <a:r>
              <a:rPr lang="he-IL" dirty="0">
                <a:solidFill>
                  <a:srgbClr val="FFFF00"/>
                </a:solidFill>
              </a:rPr>
              <a:t>רשת נוירונים מלאכותית</a:t>
            </a:r>
            <a:endParaRPr lang="x-none" dirty="0"/>
          </a:p>
        </p:txBody>
      </p:sp>
      <p:pic>
        <p:nvPicPr>
          <p:cNvPr id="5" name="Content Placeholder 4" descr="A close up of a map&#10;&#10;Description automatically generated">
            <a:extLst>
              <a:ext uri="{FF2B5EF4-FFF2-40B4-BE49-F238E27FC236}">
                <a16:creationId xmlns:a16="http://schemas.microsoft.com/office/drawing/2014/main" id="{31E69EE6-98BE-4DE6-B45B-372396EB40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1438" y="2258219"/>
            <a:ext cx="9505950" cy="3524250"/>
          </a:xfrm>
        </p:spPr>
      </p:pic>
    </p:spTree>
    <p:extLst>
      <p:ext uri="{BB962C8B-B14F-4D97-AF65-F5344CB8AC3E}">
        <p14:creationId xmlns:p14="http://schemas.microsoft.com/office/powerpoint/2010/main" val="1735491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84" name="Picture 2">
            <a:extLst>
              <a:ext uri="{FF2B5EF4-FFF2-40B4-BE49-F238E27FC236}">
                <a16:creationId xmlns:a16="http://schemas.microsoft.com/office/drawing/2014/main" id="{64FEDBE8-2806-4C1F-AE4F-70CF8B9DD9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roup 85">
            <a:extLst>
              <a:ext uri="{FF2B5EF4-FFF2-40B4-BE49-F238E27FC236}">
                <a16:creationId xmlns:a16="http://schemas.microsoft.com/office/drawing/2014/main" id="{903038AC-3A7E-40FE-9E0F-C163441C30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87" name="Rectangle 5">
              <a:extLst>
                <a:ext uri="{FF2B5EF4-FFF2-40B4-BE49-F238E27FC236}">
                  <a16:creationId xmlns:a16="http://schemas.microsoft.com/office/drawing/2014/main" id="{42739928-BB03-4507-A183-3DFEF05C464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88" name="Freeform 6">
              <a:extLst>
                <a:ext uri="{FF2B5EF4-FFF2-40B4-BE49-F238E27FC236}">
                  <a16:creationId xmlns:a16="http://schemas.microsoft.com/office/drawing/2014/main" id="{03768878-A303-4884-B819-C6E75B08AC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9" name="Freeform 7">
              <a:extLst>
                <a:ext uri="{FF2B5EF4-FFF2-40B4-BE49-F238E27FC236}">
                  <a16:creationId xmlns:a16="http://schemas.microsoft.com/office/drawing/2014/main" id="{FB9A025D-D38C-4A88-BBFD-7E91C8A206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0" name="Rectangle 8">
              <a:extLst>
                <a:ext uri="{FF2B5EF4-FFF2-40B4-BE49-F238E27FC236}">
                  <a16:creationId xmlns:a16="http://schemas.microsoft.com/office/drawing/2014/main" id="{C3072434-DB5F-4A42-BD18-84BFB03DEA8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91" name="Freeform 9">
              <a:extLst>
                <a:ext uri="{FF2B5EF4-FFF2-40B4-BE49-F238E27FC236}">
                  <a16:creationId xmlns:a16="http://schemas.microsoft.com/office/drawing/2014/main" id="{2711C304-4B91-4428-9F28-DBE3AB3369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2" name="Freeform 10">
              <a:extLst>
                <a:ext uri="{FF2B5EF4-FFF2-40B4-BE49-F238E27FC236}">
                  <a16:creationId xmlns:a16="http://schemas.microsoft.com/office/drawing/2014/main" id="{2EE76920-F2A9-4B70-BE46-F3068C511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11">
              <a:extLst>
                <a:ext uri="{FF2B5EF4-FFF2-40B4-BE49-F238E27FC236}">
                  <a16:creationId xmlns:a16="http://schemas.microsoft.com/office/drawing/2014/main" id="{59824449-B3F1-4FC6-BA3E-5E38B70E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12">
              <a:extLst>
                <a:ext uri="{FF2B5EF4-FFF2-40B4-BE49-F238E27FC236}">
                  <a16:creationId xmlns:a16="http://schemas.microsoft.com/office/drawing/2014/main" id="{B7F73E8D-4EA5-4663-8639-A2930A5AC6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13">
              <a:extLst>
                <a:ext uri="{FF2B5EF4-FFF2-40B4-BE49-F238E27FC236}">
                  <a16:creationId xmlns:a16="http://schemas.microsoft.com/office/drawing/2014/main" id="{80304B29-076C-4F26-BE50-8FC6552E3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14">
              <a:extLst>
                <a:ext uri="{FF2B5EF4-FFF2-40B4-BE49-F238E27FC236}">
                  <a16:creationId xmlns:a16="http://schemas.microsoft.com/office/drawing/2014/main" id="{8BE5AC8B-83C5-4763-A087-8477C5F39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Freeform 15">
              <a:extLst>
                <a:ext uri="{FF2B5EF4-FFF2-40B4-BE49-F238E27FC236}">
                  <a16:creationId xmlns:a16="http://schemas.microsoft.com/office/drawing/2014/main" id="{7D50C9C5-1768-4B91-9B0B-6040F222D2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8" name="Freeform 16">
              <a:extLst>
                <a:ext uri="{FF2B5EF4-FFF2-40B4-BE49-F238E27FC236}">
                  <a16:creationId xmlns:a16="http://schemas.microsoft.com/office/drawing/2014/main" id="{AA84369D-36BD-4162-8A91-DA0FDC51E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Freeform 17">
              <a:extLst>
                <a:ext uri="{FF2B5EF4-FFF2-40B4-BE49-F238E27FC236}">
                  <a16:creationId xmlns:a16="http://schemas.microsoft.com/office/drawing/2014/main" id="{F13FE26D-857B-4891-AEDA-C728F919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0" name="Freeform 18">
              <a:extLst>
                <a:ext uri="{FF2B5EF4-FFF2-40B4-BE49-F238E27FC236}">
                  <a16:creationId xmlns:a16="http://schemas.microsoft.com/office/drawing/2014/main" id="{AEC93F37-B06B-436A-992C-A443839922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19">
              <a:extLst>
                <a:ext uri="{FF2B5EF4-FFF2-40B4-BE49-F238E27FC236}">
                  <a16:creationId xmlns:a16="http://schemas.microsoft.com/office/drawing/2014/main" id="{8CF8D8A9-5565-4931-A429-8024282BA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Freeform 20">
              <a:extLst>
                <a:ext uri="{FF2B5EF4-FFF2-40B4-BE49-F238E27FC236}">
                  <a16:creationId xmlns:a16="http://schemas.microsoft.com/office/drawing/2014/main" id="{343435D3-5C31-4EE8-85BE-9ABBFF6EB8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3" name="Freeform 21">
              <a:extLst>
                <a:ext uri="{FF2B5EF4-FFF2-40B4-BE49-F238E27FC236}">
                  <a16:creationId xmlns:a16="http://schemas.microsoft.com/office/drawing/2014/main" id="{DFDA7E40-E273-4EA5-B0DA-4FC692C012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Freeform 22">
              <a:extLst>
                <a:ext uri="{FF2B5EF4-FFF2-40B4-BE49-F238E27FC236}">
                  <a16:creationId xmlns:a16="http://schemas.microsoft.com/office/drawing/2014/main" id="{6185B8F2-C9DF-4C99-AA74-DB3F7E811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5" name="Freeform 23">
              <a:extLst>
                <a:ext uri="{FF2B5EF4-FFF2-40B4-BE49-F238E27FC236}">
                  <a16:creationId xmlns:a16="http://schemas.microsoft.com/office/drawing/2014/main" id="{E26DD09A-0E9C-4ACD-8B5C-4631198365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24">
              <a:extLst>
                <a:ext uri="{FF2B5EF4-FFF2-40B4-BE49-F238E27FC236}">
                  <a16:creationId xmlns:a16="http://schemas.microsoft.com/office/drawing/2014/main" id="{DD9A6B8B-EFFC-47D4-9315-AB010FF79F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Freeform 25">
              <a:extLst>
                <a:ext uri="{FF2B5EF4-FFF2-40B4-BE49-F238E27FC236}">
                  <a16:creationId xmlns:a16="http://schemas.microsoft.com/office/drawing/2014/main" id="{220B7C86-A714-4636-9B54-3D9AA312D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8" name="Freeform 26">
              <a:extLst>
                <a:ext uri="{FF2B5EF4-FFF2-40B4-BE49-F238E27FC236}">
                  <a16:creationId xmlns:a16="http://schemas.microsoft.com/office/drawing/2014/main" id="{1E393736-F0C0-480D-936E-89123D8341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27">
              <a:extLst>
                <a:ext uri="{FF2B5EF4-FFF2-40B4-BE49-F238E27FC236}">
                  <a16:creationId xmlns:a16="http://schemas.microsoft.com/office/drawing/2014/main" id="{88CC464E-9DE0-40C4-BD15-1FC310F23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28">
              <a:extLst>
                <a:ext uri="{FF2B5EF4-FFF2-40B4-BE49-F238E27FC236}">
                  <a16:creationId xmlns:a16="http://schemas.microsoft.com/office/drawing/2014/main" id="{0D22C32B-DDA8-4C05-AA64-2044297E53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Freeform 29">
              <a:extLst>
                <a:ext uri="{FF2B5EF4-FFF2-40B4-BE49-F238E27FC236}">
                  <a16:creationId xmlns:a16="http://schemas.microsoft.com/office/drawing/2014/main" id="{31624052-391E-49DB-87C6-2270FC2B6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2" name="Freeform 30">
              <a:extLst>
                <a:ext uri="{FF2B5EF4-FFF2-40B4-BE49-F238E27FC236}">
                  <a16:creationId xmlns:a16="http://schemas.microsoft.com/office/drawing/2014/main" id="{0F81F1D4-61CD-492F-B3A7-7D8591070E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31">
              <a:extLst>
                <a:ext uri="{FF2B5EF4-FFF2-40B4-BE49-F238E27FC236}">
                  <a16:creationId xmlns:a16="http://schemas.microsoft.com/office/drawing/2014/main" id="{BDE42EF2-7DE1-4378-9975-3EFD81B112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32">
              <a:extLst>
                <a:ext uri="{FF2B5EF4-FFF2-40B4-BE49-F238E27FC236}">
                  <a16:creationId xmlns:a16="http://schemas.microsoft.com/office/drawing/2014/main" id="{6D93E0F4-DC60-4B80-9FA8-C94663F8C9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Rectangle 33">
              <a:extLst>
                <a:ext uri="{FF2B5EF4-FFF2-40B4-BE49-F238E27FC236}">
                  <a16:creationId xmlns:a16="http://schemas.microsoft.com/office/drawing/2014/main" id="{81E6565A-A31D-493E-B3F9-453B36E6D3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16" name="Freeform 34">
              <a:extLst>
                <a:ext uri="{FF2B5EF4-FFF2-40B4-BE49-F238E27FC236}">
                  <a16:creationId xmlns:a16="http://schemas.microsoft.com/office/drawing/2014/main" id="{734E4A27-D9A1-4792-91A0-85E9F53BF0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7" name="Freeform 35">
              <a:extLst>
                <a:ext uri="{FF2B5EF4-FFF2-40B4-BE49-F238E27FC236}">
                  <a16:creationId xmlns:a16="http://schemas.microsoft.com/office/drawing/2014/main" id="{8DD4AA55-E9EE-4FA4-A1FB-355F56ED1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8" name="Freeform 36">
              <a:extLst>
                <a:ext uri="{FF2B5EF4-FFF2-40B4-BE49-F238E27FC236}">
                  <a16:creationId xmlns:a16="http://schemas.microsoft.com/office/drawing/2014/main" id="{8B8A270A-AEF3-48E9-9CDF-CCAFFD26A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9" name="Freeform 37">
              <a:extLst>
                <a:ext uri="{FF2B5EF4-FFF2-40B4-BE49-F238E27FC236}">
                  <a16:creationId xmlns:a16="http://schemas.microsoft.com/office/drawing/2014/main" id="{F93B2048-063C-4EF4-B85E-B1364144F1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0" name="Freeform 38">
              <a:extLst>
                <a:ext uri="{FF2B5EF4-FFF2-40B4-BE49-F238E27FC236}">
                  <a16:creationId xmlns:a16="http://schemas.microsoft.com/office/drawing/2014/main" id="{D765F218-C9B1-4421-AEE8-DEC14F9FB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1" name="Freeform 39">
              <a:extLst>
                <a:ext uri="{FF2B5EF4-FFF2-40B4-BE49-F238E27FC236}">
                  <a16:creationId xmlns:a16="http://schemas.microsoft.com/office/drawing/2014/main" id="{41AC29F5-8732-49E7-AD07-EAD7DCFCE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2" name="Freeform 40">
              <a:extLst>
                <a:ext uri="{FF2B5EF4-FFF2-40B4-BE49-F238E27FC236}">
                  <a16:creationId xmlns:a16="http://schemas.microsoft.com/office/drawing/2014/main" id="{BAA6B501-5372-43B0-BA92-DFC4B7476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3" name="Freeform 41">
              <a:extLst>
                <a:ext uri="{FF2B5EF4-FFF2-40B4-BE49-F238E27FC236}">
                  <a16:creationId xmlns:a16="http://schemas.microsoft.com/office/drawing/2014/main" id="{9F0C73BE-C3AD-4203-A430-9C8D7AC70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4" name="Freeform 42">
              <a:extLst>
                <a:ext uri="{FF2B5EF4-FFF2-40B4-BE49-F238E27FC236}">
                  <a16:creationId xmlns:a16="http://schemas.microsoft.com/office/drawing/2014/main" id="{07DA644C-1065-46BB-BE2E-06597C41FA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5" name="Freeform 43">
              <a:extLst>
                <a:ext uri="{FF2B5EF4-FFF2-40B4-BE49-F238E27FC236}">
                  <a16:creationId xmlns:a16="http://schemas.microsoft.com/office/drawing/2014/main" id="{0848A482-7465-4981-8F78-6A8CBAC49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6" name="Freeform 44">
              <a:extLst>
                <a:ext uri="{FF2B5EF4-FFF2-40B4-BE49-F238E27FC236}">
                  <a16:creationId xmlns:a16="http://schemas.microsoft.com/office/drawing/2014/main" id="{97150FE4-2506-4D48-9572-FA764D1769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7" name="Rectangle 45">
              <a:extLst>
                <a:ext uri="{FF2B5EF4-FFF2-40B4-BE49-F238E27FC236}">
                  <a16:creationId xmlns:a16="http://schemas.microsoft.com/office/drawing/2014/main" id="{DE5E10BE-79BF-476B-900A-AC55673EA21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9" name="Freeform 46">
              <a:extLst>
                <a:ext uri="{FF2B5EF4-FFF2-40B4-BE49-F238E27FC236}">
                  <a16:creationId xmlns:a16="http://schemas.microsoft.com/office/drawing/2014/main" id="{3C416096-D815-46D4-A5DD-F104D3734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0" name="Freeform 47">
              <a:extLst>
                <a:ext uri="{FF2B5EF4-FFF2-40B4-BE49-F238E27FC236}">
                  <a16:creationId xmlns:a16="http://schemas.microsoft.com/office/drawing/2014/main" id="{40CE25CD-F70E-4100-AD49-E300774AA4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1" name="Freeform 48">
              <a:extLst>
                <a:ext uri="{FF2B5EF4-FFF2-40B4-BE49-F238E27FC236}">
                  <a16:creationId xmlns:a16="http://schemas.microsoft.com/office/drawing/2014/main" id="{7C0180BA-2C5D-43D4-8AFB-A7F3449B0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2" name="Freeform 49">
              <a:extLst>
                <a:ext uri="{FF2B5EF4-FFF2-40B4-BE49-F238E27FC236}">
                  <a16:creationId xmlns:a16="http://schemas.microsoft.com/office/drawing/2014/main" id="{74C21852-25EC-4FE9-B1F4-76B09BADEC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3" name="Freeform 50">
              <a:extLst>
                <a:ext uri="{FF2B5EF4-FFF2-40B4-BE49-F238E27FC236}">
                  <a16:creationId xmlns:a16="http://schemas.microsoft.com/office/drawing/2014/main" id="{FAABD128-A900-4E13-A9D7-EBECEA209D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4" name="Freeform 51">
              <a:extLst>
                <a:ext uri="{FF2B5EF4-FFF2-40B4-BE49-F238E27FC236}">
                  <a16:creationId xmlns:a16="http://schemas.microsoft.com/office/drawing/2014/main" id="{A733C420-2ADC-4FBD-8C96-B4474D54AB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5" name="Freeform 52">
              <a:extLst>
                <a:ext uri="{FF2B5EF4-FFF2-40B4-BE49-F238E27FC236}">
                  <a16:creationId xmlns:a16="http://schemas.microsoft.com/office/drawing/2014/main" id="{A4973B2F-CFDE-4A9D-B2F7-AEE5CA717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6" name="Freeform 53">
              <a:extLst>
                <a:ext uri="{FF2B5EF4-FFF2-40B4-BE49-F238E27FC236}">
                  <a16:creationId xmlns:a16="http://schemas.microsoft.com/office/drawing/2014/main" id="{3CD8DD0C-F680-40E5-B71F-CC568777FF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7" name="Freeform 54">
              <a:extLst>
                <a:ext uri="{FF2B5EF4-FFF2-40B4-BE49-F238E27FC236}">
                  <a16:creationId xmlns:a16="http://schemas.microsoft.com/office/drawing/2014/main" id="{93EEE97A-A080-4E6D-9606-4FBAC3470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8" name="Freeform 55">
              <a:extLst>
                <a:ext uri="{FF2B5EF4-FFF2-40B4-BE49-F238E27FC236}">
                  <a16:creationId xmlns:a16="http://schemas.microsoft.com/office/drawing/2014/main" id="{70FAD47B-95C1-4270-8521-1159369C2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9" name="Freeform 56">
              <a:extLst>
                <a:ext uri="{FF2B5EF4-FFF2-40B4-BE49-F238E27FC236}">
                  <a16:creationId xmlns:a16="http://schemas.microsoft.com/office/drawing/2014/main" id="{1CACBA6B-64D5-485A-B919-238AB4F63D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0" name="Freeform 57">
              <a:extLst>
                <a:ext uri="{FF2B5EF4-FFF2-40B4-BE49-F238E27FC236}">
                  <a16:creationId xmlns:a16="http://schemas.microsoft.com/office/drawing/2014/main" id="{39F2BCD9-C2FF-4619-B385-DF9F0D7D6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1" name="Freeform 58">
              <a:extLst>
                <a:ext uri="{FF2B5EF4-FFF2-40B4-BE49-F238E27FC236}">
                  <a16:creationId xmlns:a16="http://schemas.microsoft.com/office/drawing/2014/main" id="{3A713FF8-1B40-43A7-BC03-24D50919C0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C1AF0233-E66F-4406-A0E9-16540E059916}"/>
              </a:ext>
            </a:extLst>
          </p:cNvPr>
          <p:cNvSpPr>
            <a:spLocks noGrp="1"/>
          </p:cNvSpPr>
          <p:nvPr>
            <p:ph type="title" idx="4294967295"/>
          </p:nvPr>
        </p:nvSpPr>
        <p:spPr>
          <a:xfrm>
            <a:off x="1617233" y="4539573"/>
            <a:ext cx="8957534" cy="1182838"/>
          </a:xfrm>
        </p:spPr>
        <p:txBody>
          <a:bodyPr vert="horz" lIns="91440" tIns="45720" rIns="91440" bIns="45720" rtlCol="0" anchor="b">
            <a:normAutofit/>
          </a:bodyPr>
          <a:lstStyle/>
          <a:p>
            <a:pPr algn="ctr"/>
            <a:r>
              <a:rPr lang="en-US" sz="3700" dirty="0" err="1">
                <a:solidFill>
                  <a:srgbClr val="FFFF00"/>
                </a:solidFill>
              </a:rPr>
              <a:t>תוצאות</a:t>
            </a:r>
            <a:br>
              <a:rPr lang="en-US" sz="3700" dirty="0">
                <a:solidFill>
                  <a:srgbClr val="FFFF00"/>
                </a:solidFill>
              </a:rPr>
            </a:br>
            <a:r>
              <a:rPr lang="en-US" sz="3700" dirty="0">
                <a:solidFill>
                  <a:srgbClr val="FFFF00"/>
                </a:solidFill>
              </a:rPr>
              <a:t>clustering</a:t>
            </a:r>
          </a:p>
        </p:txBody>
      </p:sp>
      <p:sp>
        <p:nvSpPr>
          <p:cNvPr id="163" name="Round Single Corner Rectangle 4">
            <a:extLst>
              <a:ext uri="{FF2B5EF4-FFF2-40B4-BE49-F238E27FC236}">
                <a16:creationId xmlns:a16="http://schemas.microsoft.com/office/drawing/2014/main" id="{A325B2B0-E250-4D54-BC82-62367AE2E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541" y="636678"/>
            <a:ext cx="3415770" cy="3601835"/>
          </a:xfrm>
          <a:prstGeom prst="round1Rect">
            <a:avLst>
              <a:gd name="adj" fmla="val 9975"/>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text on a black background&#10;&#10;Description automatically generated">
            <a:extLst>
              <a:ext uri="{FF2B5EF4-FFF2-40B4-BE49-F238E27FC236}">
                <a16:creationId xmlns:a16="http://schemas.microsoft.com/office/drawing/2014/main" id="{C4085E81-36EB-44D5-8766-FCF51F6107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161" y="266791"/>
            <a:ext cx="3401148" cy="3525747"/>
          </a:xfrm>
          <a:prstGeom prst="rect">
            <a:avLst/>
          </a:prstGeom>
        </p:spPr>
      </p:pic>
      <p:sp>
        <p:nvSpPr>
          <p:cNvPr id="165" name="Round Diagonal Corner Rectangle 18">
            <a:extLst>
              <a:ext uri="{FF2B5EF4-FFF2-40B4-BE49-F238E27FC236}">
                <a16:creationId xmlns:a16="http://schemas.microsoft.com/office/drawing/2014/main" id="{F739BA81-9EB3-4AB3-8C4A-7AB7417E4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6909" y="639965"/>
            <a:ext cx="3415769" cy="3598548"/>
          </a:xfrm>
          <a:prstGeom prst="round2DiagRect">
            <a:avLst>
              <a:gd name="adj1" fmla="val 0"/>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2B63CD4-3BFC-4D8A-AEA0-EC5E9691FE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8349" y="266792"/>
            <a:ext cx="3385455" cy="3536206"/>
          </a:xfrm>
          <a:prstGeom prst="rect">
            <a:avLst/>
          </a:prstGeom>
        </p:spPr>
      </p:pic>
      <p:sp>
        <p:nvSpPr>
          <p:cNvPr id="167" name="Round Single Corner Rectangle 22">
            <a:extLst>
              <a:ext uri="{FF2B5EF4-FFF2-40B4-BE49-F238E27FC236}">
                <a16:creationId xmlns:a16="http://schemas.microsoft.com/office/drawing/2014/main" id="{7F8E154D-E2E2-475B-AF5E-EA24D7912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146844" y="644263"/>
            <a:ext cx="3415770" cy="3601835"/>
          </a:xfrm>
          <a:prstGeom prst="round1Rect">
            <a:avLst>
              <a:gd name="adj" fmla="val 9975"/>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A screenshot of a video game&#10;&#10;Description automatically generated">
            <a:extLst>
              <a:ext uri="{FF2B5EF4-FFF2-40B4-BE49-F238E27FC236}">
                <a16:creationId xmlns:a16="http://schemas.microsoft.com/office/drawing/2014/main" id="{F7087A02-4D3E-4AF2-8015-71B299DCCC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4350" y="261119"/>
            <a:ext cx="3428264" cy="3545706"/>
          </a:xfrm>
          <a:prstGeom prst="rect">
            <a:avLst/>
          </a:prstGeom>
        </p:spPr>
      </p:pic>
      <p:sp>
        <p:nvSpPr>
          <p:cNvPr id="134" name="Content Placeholder 8">
            <a:extLst>
              <a:ext uri="{FF2B5EF4-FFF2-40B4-BE49-F238E27FC236}">
                <a16:creationId xmlns:a16="http://schemas.microsoft.com/office/drawing/2014/main" id="{6C28B641-04D7-4774-A907-FEA77EEAF847}"/>
              </a:ext>
            </a:extLst>
          </p:cNvPr>
          <p:cNvSpPr txBox="1">
            <a:spLocks/>
          </p:cNvSpPr>
          <p:nvPr/>
        </p:nvSpPr>
        <p:spPr>
          <a:xfrm>
            <a:off x="4728084" y="3802998"/>
            <a:ext cx="2773419" cy="443099"/>
          </a:xfrm>
          <a:prstGeom prst="rect">
            <a:avLst/>
          </a:prstGeom>
          <a:solidFill>
            <a:srgbClr val="000000">
              <a:alpha val="50000"/>
            </a:srgbClr>
          </a:solidFill>
          <a:ln>
            <a:noFill/>
          </a:ln>
        </p:spPr>
        <p:txBody>
          <a:bodyPr vert="horz" wrap="square"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rtl="1">
              <a:lnSpc>
                <a:spcPct val="110000"/>
              </a:lnSpc>
              <a:buNone/>
            </a:pPr>
            <a:r>
              <a:rPr lang="en-US" sz="3100" dirty="0" err="1">
                <a:solidFill>
                  <a:schemeClr val="accent6">
                    <a:lumMod val="60000"/>
                    <a:lumOff val="40000"/>
                  </a:schemeClr>
                </a:solidFill>
              </a:rPr>
              <a:t>Mfcc</a:t>
            </a:r>
            <a:r>
              <a:rPr lang="en-US" sz="3100" dirty="0">
                <a:solidFill>
                  <a:schemeClr val="accent6">
                    <a:lumMod val="60000"/>
                    <a:lumOff val="40000"/>
                  </a:schemeClr>
                </a:solidFill>
              </a:rPr>
              <a:t> and empirical</a:t>
            </a:r>
          </a:p>
          <a:p>
            <a:pPr marL="0" indent="0" algn="ctr" rtl="1">
              <a:lnSpc>
                <a:spcPct val="110000"/>
              </a:lnSpc>
              <a:buNone/>
            </a:pPr>
            <a:endParaRPr lang="he-IL" sz="600" dirty="0">
              <a:solidFill>
                <a:srgbClr val="FFFFFF"/>
              </a:solidFill>
            </a:endParaRPr>
          </a:p>
          <a:p>
            <a:pPr marL="0" indent="0" algn="ctr" rtl="1">
              <a:lnSpc>
                <a:spcPct val="110000"/>
              </a:lnSpc>
              <a:buNone/>
            </a:pPr>
            <a:endParaRPr lang="en-US" sz="600" dirty="0">
              <a:solidFill>
                <a:srgbClr val="FFFFFF"/>
              </a:solidFill>
            </a:endParaRPr>
          </a:p>
        </p:txBody>
      </p:sp>
      <p:sp>
        <p:nvSpPr>
          <p:cNvPr id="140" name="Content Placeholder 8">
            <a:extLst>
              <a:ext uri="{FF2B5EF4-FFF2-40B4-BE49-F238E27FC236}">
                <a16:creationId xmlns:a16="http://schemas.microsoft.com/office/drawing/2014/main" id="{342706B9-7DDA-412C-83E8-0D2A5279189F}"/>
              </a:ext>
            </a:extLst>
          </p:cNvPr>
          <p:cNvSpPr txBox="1">
            <a:spLocks/>
          </p:cNvSpPr>
          <p:nvPr/>
        </p:nvSpPr>
        <p:spPr>
          <a:xfrm>
            <a:off x="1021557" y="3802998"/>
            <a:ext cx="2773419" cy="435513"/>
          </a:xfrm>
          <a:prstGeom prst="rect">
            <a:avLst/>
          </a:prstGeom>
          <a:solidFill>
            <a:srgbClr val="000000">
              <a:alpha val="50000"/>
            </a:srgbClr>
          </a:solidFill>
          <a:ln>
            <a:noFill/>
          </a:ln>
        </p:spPr>
        <p:txBody>
          <a:bodyPr vert="horz" wrap="square"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rtl="1">
              <a:lnSpc>
                <a:spcPct val="110000"/>
              </a:lnSpc>
              <a:buNone/>
            </a:pPr>
            <a:r>
              <a:rPr lang="en-US" sz="3100" dirty="0" err="1">
                <a:solidFill>
                  <a:schemeClr val="accent4">
                    <a:lumMod val="50000"/>
                  </a:schemeClr>
                </a:solidFill>
              </a:rPr>
              <a:t>Mfcc</a:t>
            </a:r>
            <a:r>
              <a:rPr lang="en-US" sz="3100" dirty="0">
                <a:solidFill>
                  <a:schemeClr val="accent4">
                    <a:lumMod val="50000"/>
                  </a:schemeClr>
                </a:solidFill>
              </a:rPr>
              <a:t> only</a:t>
            </a:r>
          </a:p>
          <a:p>
            <a:pPr marL="0" indent="0" algn="ctr" rtl="1">
              <a:lnSpc>
                <a:spcPct val="110000"/>
              </a:lnSpc>
              <a:buNone/>
            </a:pPr>
            <a:endParaRPr lang="he-IL" sz="600" dirty="0">
              <a:solidFill>
                <a:srgbClr val="FFFFFF"/>
              </a:solidFill>
            </a:endParaRPr>
          </a:p>
          <a:p>
            <a:pPr marL="0" indent="0" algn="ctr" rtl="1">
              <a:lnSpc>
                <a:spcPct val="110000"/>
              </a:lnSpc>
              <a:buNone/>
            </a:pPr>
            <a:endParaRPr lang="en-US" sz="600" dirty="0">
              <a:solidFill>
                <a:srgbClr val="FFFFFF"/>
              </a:solidFill>
            </a:endParaRPr>
          </a:p>
        </p:txBody>
      </p:sp>
      <p:sp>
        <p:nvSpPr>
          <p:cNvPr id="143" name="Content Placeholder 8">
            <a:extLst>
              <a:ext uri="{FF2B5EF4-FFF2-40B4-BE49-F238E27FC236}">
                <a16:creationId xmlns:a16="http://schemas.microsoft.com/office/drawing/2014/main" id="{10ED8018-E548-459B-8F8C-6C138C0DC8A0}"/>
              </a:ext>
            </a:extLst>
          </p:cNvPr>
          <p:cNvSpPr txBox="1">
            <a:spLocks/>
          </p:cNvSpPr>
          <p:nvPr/>
        </p:nvSpPr>
        <p:spPr>
          <a:xfrm>
            <a:off x="8468020" y="3797325"/>
            <a:ext cx="2773419" cy="448772"/>
          </a:xfrm>
          <a:prstGeom prst="rect">
            <a:avLst/>
          </a:prstGeom>
          <a:solidFill>
            <a:srgbClr val="000000">
              <a:alpha val="50000"/>
            </a:srgbClr>
          </a:solidFill>
          <a:ln>
            <a:noFill/>
          </a:ln>
        </p:spPr>
        <p:txBody>
          <a:bodyPr vert="horz" wrap="square"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rtl="1">
              <a:lnSpc>
                <a:spcPct val="110000"/>
              </a:lnSpc>
              <a:buNone/>
            </a:pPr>
            <a:r>
              <a:rPr lang="en-US" sz="3000" dirty="0">
                <a:solidFill>
                  <a:schemeClr val="accent4">
                    <a:lumMod val="50000"/>
                  </a:schemeClr>
                </a:solidFill>
              </a:rPr>
              <a:t>Empirical only</a:t>
            </a:r>
          </a:p>
          <a:p>
            <a:pPr marL="0" indent="0" algn="ctr" rtl="1">
              <a:lnSpc>
                <a:spcPct val="110000"/>
              </a:lnSpc>
              <a:buNone/>
            </a:pPr>
            <a:endParaRPr lang="he-IL" sz="600" dirty="0">
              <a:solidFill>
                <a:srgbClr val="FFFFFF"/>
              </a:solidFill>
            </a:endParaRPr>
          </a:p>
          <a:p>
            <a:pPr marL="0" indent="0" algn="ctr" rtl="1">
              <a:lnSpc>
                <a:spcPct val="110000"/>
              </a:lnSpc>
              <a:buNone/>
            </a:pPr>
            <a:endParaRPr lang="en-US" sz="600" dirty="0">
              <a:solidFill>
                <a:srgbClr val="FFFFFF"/>
              </a:solidFill>
            </a:endParaRPr>
          </a:p>
        </p:txBody>
      </p:sp>
    </p:spTree>
    <p:extLst>
      <p:ext uri="{BB962C8B-B14F-4D97-AF65-F5344CB8AC3E}">
        <p14:creationId xmlns:p14="http://schemas.microsoft.com/office/powerpoint/2010/main" val="1662172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79436-12A3-483E-A5C8-DA781D5A945C}"/>
              </a:ext>
            </a:extLst>
          </p:cNvPr>
          <p:cNvSpPr>
            <a:spLocks noGrp="1"/>
          </p:cNvSpPr>
          <p:nvPr>
            <p:ph type="title"/>
          </p:nvPr>
        </p:nvSpPr>
        <p:spPr>
          <a:xfrm>
            <a:off x="2031619" y="64481"/>
            <a:ext cx="9905998" cy="1478570"/>
          </a:xfrm>
        </p:spPr>
        <p:txBody>
          <a:bodyPr>
            <a:normAutofit/>
          </a:bodyPr>
          <a:lstStyle/>
          <a:p>
            <a:pPr algn="ctr"/>
            <a:r>
              <a:rPr lang="en-US" dirty="0" err="1">
                <a:solidFill>
                  <a:srgbClr val="FFFF00"/>
                </a:solidFill>
              </a:rPr>
              <a:t>תוצאות</a:t>
            </a:r>
            <a:br>
              <a:rPr lang="en-US" dirty="0">
                <a:solidFill>
                  <a:srgbClr val="FFFF00"/>
                </a:solidFill>
              </a:rPr>
            </a:br>
            <a:r>
              <a:rPr lang="en-US" dirty="0">
                <a:solidFill>
                  <a:srgbClr val="FFFF00"/>
                </a:solidFill>
              </a:rPr>
              <a:t>clustering</a:t>
            </a:r>
            <a:endParaRPr lang="x-none" dirty="0">
              <a:solidFill>
                <a:srgbClr val="FFFF00"/>
              </a:solidFill>
            </a:endParaRPr>
          </a:p>
        </p:txBody>
      </p:sp>
      <p:sp>
        <p:nvSpPr>
          <p:cNvPr id="3" name="Content Placeholder 2">
            <a:extLst>
              <a:ext uri="{FF2B5EF4-FFF2-40B4-BE49-F238E27FC236}">
                <a16:creationId xmlns:a16="http://schemas.microsoft.com/office/drawing/2014/main" id="{A4A04446-6BA8-4CF4-B7E3-F088B3FCD6CF}"/>
              </a:ext>
            </a:extLst>
          </p:cNvPr>
          <p:cNvSpPr>
            <a:spLocks noGrp="1"/>
          </p:cNvSpPr>
          <p:nvPr>
            <p:ph idx="1"/>
          </p:nvPr>
        </p:nvSpPr>
        <p:spPr>
          <a:xfrm>
            <a:off x="6513095" y="2249487"/>
            <a:ext cx="4534315" cy="3541714"/>
          </a:xfrm>
        </p:spPr>
        <p:txBody>
          <a:bodyPr>
            <a:normAutofit lnSpcReduction="10000"/>
          </a:bodyPr>
          <a:lstStyle/>
          <a:p>
            <a:pPr algn="r" rtl="1"/>
            <a:r>
              <a:rPr lang="he-IL" dirty="0"/>
              <a:t>לפי ערכי הסילואט ניתן </a:t>
            </a:r>
            <a:r>
              <a:rPr lang="he-IL" dirty="0">
                <a:solidFill>
                  <a:srgbClr val="FFC000"/>
                </a:solidFill>
              </a:rPr>
              <a:t>לראות</a:t>
            </a:r>
            <a:r>
              <a:rPr lang="he-IL" dirty="0"/>
              <a:t> ששירשור התכונות </a:t>
            </a:r>
            <a:r>
              <a:rPr lang="he-IL" dirty="0">
                <a:solidFill>
                  <a:srgbClr val="FFC000"/>
                </a:solidFill>
              </a:rPr>
              <a:t>האמפיריות</a:t>
            </a:r>
            <a:r>
              <a:rPr lang="he-IL" dirty="0"/>
              <a:t> והתדריות סיפק את החלוקה שבה ה- </a:t>
            </a:r>
            <a:r>
              <a:rPr lang="en-US" dirty="0"/>
              <a:t>clusters</a:t>
            </a:r>
            <a:r>
              <a:rPr lang="he-IL" dirty="0"/>
              <a:t> הכי צפופים ומופרדים.</a:t>
            </a:r>
            <a:endParaRPr lang="en-US" dirty="0"/>
          </a:p>
          <a:p>
            <a:pPr algn="r" rtl="1"/>
            <a:r>
              <a:rPr lang="he-IL" dirty="0"/>
              <a:t>החלוקה טובה עבור חלק מהקולות.</a:t>
            </a:r>
          </a:p>
          <a:p>
            <a:pPr algn="r" rtl="1"/>
            <a:r>
              <a:rPr lang="he-IL" dirty="0"/>
              <a:t>ייצוג הדגימות במימד 40 לכן נבצע הפחתת מימד על מנת לקבל ייצוג גרפי של הממצעים</a:t>
            </a:r>
          </a:p>
        </p:txBody>
      </p:sp>
      <p:sp>
        <p:nvSpPr>
          <p:cNvPr id="8" name="Content Placeholder 8">
            <a:extLst>
              <a:ext uri="{FF2B5EF4-FFF2-40B4-BE49-F238E27FC236}">
                <a16:creationId xmlns:a16="http://schemas.microsoft.com/office/drawing/2014/main" id="{33BA370D-214D-45EF-A43E-384D71B2DB58}"/>
              </a:ext>
            </a:extLst>
          </p:cNvPr>
          <p:cNvSpPr txBox="1">
            <a:spLocks/>
          </p:cNvSpPr>
          <p:nvPr/>
        </p:nvSpPr>
        <p:spPr>
          <a:xfrm>
            <a:off x="0" y="1219200"/>
            <a:ext cx="6234797" cy="90195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rtl="1">
              <a:buNone/>
            </a:pPr>
            <a:r>
              <a:rPr lang="he-IL" sz="9600" dirty="0">
                <a:solidFill>
                  <a:srgbClr val="FFC000"/>
                </a:solidFill>
              </a:rPr>
              <a:t>ערכי סילואט של חלוקה עם </a:t>
            </a:r>
            <a:r>
              <a:rPr lang="en-US" sz="9600" dirty="0" err="1">
                <a:solidFill>
                  <a:srgbClr val="FFC000"/>
                </a:solidFill>
              </a:rPr>
              <a:t>Kmeadoids</a:t>
            </a:r>
            <a:r>
              <a:rPr lang="he-IL" sz="9600" dirty="0">
                <a:solidFill>
                  <a:srgbClr val="FFC000"/>
                </a:solidFill>
              </a:rPr>
              <a:t>.</a:t>
            </a:r>
          </a:p>
          <a:p>
            <a:pPr marL="0" indent="0" algn="ctr" rtl="1">
              <a:buNone/>
            </a:pPr>
            <a:r>
              <a:rPr lang="he-IL" sz="9600" dirty="0">
                <a:solidFill>
                  <a:srgbClr val="FFC000"/>
                </a:solidFill>
              </a:rPr>
              <a:t>הצביע היא לפי חלוקת המומחים</a:t>
            </a:r>
            <a:endParaRPr lang="he-IL" sz="9500" dirty="0">
              <a:solidFill>
                <a:srgbClr val="FFC000"/>
              </a:solidFill>
            </a:endParaRPr>
          </a:p>
          <a:p>
            <a:pPr marL="0" indent="0" algn="ctr" rtl="1">
              <a:buNone/>
            </a:pPr>
            <a:r>
              <a:rPr lang="he-IL" sz="9500" dirty="0">
                <a:solidFill>
                  <a:srgbClr val="FFC000"/>
                </a:solidFill>
              </a:rPr>
              <a:t> </a:t>
            </a:r>
            <a:endParaRPr lang="he-IL" sz="4900" dirty="0"/>
          </a:p>
          <a:p>
            <a:pPr marL="0" indent="0" algn="ctr" rtl="1">
              <a:buNone/>
            </a:pPr>
            <a:endParaRPr lang="en-US" dirty="0"/>
          </a:p>
        </p:txBody>
      </p:sp>
      <p:pic>
        <p:nvPicPr>
          <p:cNvPr id="4" name="Picture 3">
            <a:extLst>
              <a:ext uri="{FF2B5EF4-FFF2-40B4-BE49-F238E27FC236}">
                <a16:creationId xmlns:a16="http://schemas.microsoft.com/office/drawing/2014/main" id="{E61C6D09-242D-4365-B792-59DC775A236C}"/>
              </a:ext>
            </a:extLst>
          </p:cNvPr>
          <p:cNvPicPr>
            <a:picLocks noChangeAspect="1"/>
          </p:cNvPicPr>
          <p:nvPr/>
        </p:nvPicPr>
        <p:blipFill>
          <a:blip r:embed="rId4"/>
          <a:stretch>
            <a:fillRect/>
          </a:stretch>
        </p:blipFill>
        <p:spPr>
          <a:xfrm>
            <a:off x="278297" y="2249487"/>
            <a:ext cx="6234798" cy="4248150"/>
          </a:xfrm>
          <a:prstGeom prst="rect">
            <a:avLst/>
          </a:prstGeom>
        </p:spPr>
      </p:pic>
    </p:spTree>
    <p:extLst>
      <p:ext uri="{BB962C8B-B14F-4D97-AF65-F5344CB8AC3E}">
        <p14:creationId xmlns:p14="http://schemas.microsoft.com/office/powerpoint/2010/main" val="2110713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86" name="Picture 2">
            <a:extLst>
              <a:ext uri="{FF2B5EF4-FFF2-40B4-BE49-F238E27FC236}">
                <a16:creationId xmlns:a16="http://schemas.microsoft.com/office/drawing/2014/main" id="{EDA90D89-770A-4C09-978C-9E38FE15649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88" name="Group 87">
            <a:extLst>
              <a:ext uri="{FF2B5EF4-FFF2-40B4-BE49-F238E27FC236}">
                <a16:creationId xmlns:a16="http://schemas.microsoft.com/office/drawing/2014/main" id="{A3B344D7-1AE2-4947-876E-2A52674500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89" name="Rectangle 5">
              <a:extLst>
                <a:ext uri="{FF2B5EF4-FFF2-40B4-BE49-F238E27FC236}">
                  <a16:creationId xmlns:a16="http://schemas.microsoft.com/office/drawing/2014/main" id="{D6633E5C-867B-4E17-9151-FF0FDB122B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0" name="Freeform 6">
              <a:extLst>
                <a:ext uri="{FF2B5EF4-FFF2-40B4-BE49-F238E27FC236}">
                  <a16:creationId xmlns:a16="http://schemas.microsoft.com/office/drawing/2014/main" id="{2D5EDC2E-587B-4E85-8185-D99B438AB5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7">
              <a:extLst>
                <a:ext uri="{FF2B5EF4-FFF2-40B4-BE49-F238E27FC236}">
                  <a16:creationId xmlns:a16="http://schemas.microsoft.com/office/drawing/2014/main" id="{996B1479-D8B0-4D98-B382-877F9A3AE6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Rectangle 8">
              <a:extLst>
                <a:ext uri="{FF2B5EF4-FFF2-40B4-BE49-F238E27FC236}">
                  <a16:creationId xmlns:a16="http://schemas.microsoft.com/office/drawing/2014/main" id="{3B7BA112-C364-4D4C-97F9-A1DC76F1E5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3" name="Freeform 9">
              <a:extLst>
                <a:ext uri="{FF2B5EF4-FFF2-40B4-BE49-F238E27FC236}">
                  <a16:creationId xmlns:a16="http://schemas.microsoft.com/office/drawing/2014/main" id="{8B9D9B13-8F5D-41E6-93D6-CDFEB34AB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0">
              <a:extLst>
                <a:ext uri="{FF2B5EF4-FFF2-40B4-BE49-F238E27FC236}">
                  <a16:creationId xmlns:a16="http://schemas.microsoft.com/office/drawing/2014/main" id="{B5720BDB-EA73-4DE9-8A10-11DA3A1AC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1">
              <a:extLst>
                <a:ext uri="{FF2B5EF4-FFF2-40B4-BE49-F238E27FC236}">
                  <a16:creationId xmlns:a16="http://schemas.microsoft.com/office/drawing/2014/main" id="{F1D2313E-4168-41D0-A5B5-2187D1B33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2">
              <a:extLst>
                <a:ext uri="{FF2B5EF4-FFF2-40B4-BE49-F238E27FC236}">
                  <a16:creationId xmlns:a16="http://schemas.microsoft.com/office/drawing/2014/main" id="{0F1B19F3-A09E-4891-8916-D5F8B0B2A1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13">
              <a:extLst>
                <a:ext uri="{FF2B5EF4-FFF2-40B4-BE49-F238E27FC236}">
                  <a16:creationId xmlns:a16="http://schemas.microsoft.com/office/drawing/2014/main" id="{4D61F564-BB90-4A5C-829A-4F984FD6C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14">
              <a:extLst>
                <a:ext uri="{FF2B5EF4-FFF2-40B4-BE49-F238E27FC236}">
                  <a16:creationId xmlns:a16="http://schemas.microsoft.com/office/drawing/2014/main" id="{3803B77E-8C29-4857-B5C1-B89B01F46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5">
              <a:extLst>
                <a:ext uri="{FF2B5EF4-FFF2-40B4-BE49-F238E27FC236}">
                  <a16:creationId xmlns:a16="http://schemas.microsoft.com/office/drawing/2014/main" id="{B96F39B0-FB50-4957-8F85-2E2CCF6D7E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6">
              <a:extLst>
                <a:ext uri="{FF2B5EF4-FFF2-40B4-BE49-F238E27FC236}">
                  <a16:creationId xmlns:a16="http://schemas.microsoft.com/office/drawing/2014/main" id="{A54B5837-452A-4FC3-A8C8-E275AA9292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17">
              <a:extLst>
                <a:ext uri="{FF2B5EF4-FFF2-40B4-BE49-F238E27FC236}">
                  <a16:creationId xmlns:a16="http://schemas.microsoft.com/office/drawing/2014/main" id="{FDE2A683-C13C-4A7F-935C-4C5279BF5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18">
              <a:extLst>
                <a:ext uri="{FF2B5EF4-FFF2-40B4-BE49-F238E27FC236}">
                  <a16:creationId xmlns:a16="http://schemas.microsoft.com/office/drawing/2014/main" id="{30C5773F-6573-4E1F-B3DC-BB2B01D88D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19">
              <a:extLst>
                <a:ext uri="{FF2B5EF4-FFF2-40B4-BE49-F238E27FC236}">
                  <a16:creationId xmlns:a16="http://schemas.microsoft.com/office/drawing/2014/main" id="{E280F9F5-EF46-41DF-B672-013B025B96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0">
              <a:extLst>
                <a:ext uri="{FF2B5EF4-FFF2-40B4-BE49-F238E27FC236}">
                  <a16:creationId xmlns:a16="http://schemas.microsoft.com/office/drawing/2014/main" id="{5876ADD8-345E-4A8D-81CB-0D5C3F76F8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1">
              <a:extLst>
                <a:ext uri="{FF2B5EF4-FFF2-40B4-BE49-F238E27FC236}">
                  <a16:creationId xmlns:a16="http://schemas.microsoft.com/office/drawing/2014/main" id="{8D2F7216-B310-4AB4-9948-2CF747F77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2">
              <a:extLst>
                <a:ext uri="{FF2B5EF4-FFF2-40B4-BE49-F238E27FC236}">
                  <a16:creationId xmlns:a16="http://schemas.microsoft.com/office/drawing/2014/main" id="{D113E940-FD31-4B25-B33F-5B213CC75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3">
              <a:extLst>
                <a:ext uri="{FF2B5EF4-FFF2-40B4-BE49-F238E27FC236}">
                  <a16:creationId xmlns:a16="http://schemas.microsoft.com/office/drawing/2014/main" id="{D6211283-9342-40E7-88F7-14A9028450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4">
              <a:extLst>
                <a:ext uri="{FF2B5EF4-FFF2-40B4-BE49-F238E27FC236}">
                  <a16:creationId xmlns:a16="http://schemas.microsoft.com/office/drawing/2014/main" id="{B0118661-823B-4754-B0E3-52ACCB8DF8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5">
              <a:extLst>
                <a:ext uri="{FF2B5EF4-FFF2-40B4-BE49-F238E27FC236}">
                  <a16:creationId xmlns:a16="http://schemas.microsoft.com/office/drawing/2014/main" id="{263B289D-A43D-47C8-AA8E-40C86C6084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6">
              <a:extLst>
                <a:ext uri="{FF2B5EF4-FFF2-40B4-BE49-F238E27FC236}">
                  <a16:creationId xmlns:a16="http://schemas.microsoft.com/office/drawing/2014/main" id="{D5A2D8F7-A5A4-4B2E-89AE-F99CC5B05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27">
              <a:extLst>
                <a:ext uri="{FF2B5EF4-FFF2-40B4-BE49-F238E27FC236}">
                  <a16:creationId xmlns:a16="http://schemas.microsoft.com/office/drawing/2014/main" id="{6847785C-2F02-4845-9257-9DE5E6EDA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28">
              <a:extLst>
                <a:ext uri="{FF2B5EF4-FFF2-40B4-BE49-F238E27FC236}">
                  <a16:creationId xmlns:a16="http://schemas.microsoft.com/office/drawing/2014/main" id="{4B83A129-3D7E-44D8-8C6C-9DE73E12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29">
              <a:extLst>
                <a:ext uri="{FF2B5EF4-FFF2-40B4-BE49-F238E27FC236}">
                  <a16:creationId xmlns:a16="http://schemas.microsoft.com/office/drawing/2014/main" id="{7E1A9847-AC3D-4B5D-A29A-A93B0C6AB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30">
              <a:extLst>
                <a:ext uri="{FF2B5EF4-FFF2-40B4-BE49-F238E27FC236}">
                  <a16:creationId xmlns:a16="http://schemas.microsoft.com/office/drawing/2014/main" id="{2450F521-5F68-4148-9905-6232B08F8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31">
              <a:extLst>
                <a:ext uri="{FF2B5EF4-FFF2-40B4-BE49-F238E27FC236}">
                  <a16:creationId xmlns:a16="http://schemas.microsoft.com/office/drawing/2014/main" id="{8C6F916A-08CA-4F4C-BDBA-0F63A621FE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32">
              <a:extLst>
                <a:ext uri="{FF2B5EF4-FFF2-40B4-BE49-F238E27FC236}">
                  <a16:creationId xmlns:a16="http://schemas.microsoft.com/office/drawing/2014/main" id="{D68FB199-D330-4EF4-94F5-1C07371E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Rectangle 33">
              <a:extLst>
                <a:ext uri="{FF2B5EF4-FFF2-40B4-BE49-F238E27FC236}">
                  <a16:creationId xmlns:a16="http://schemas.microsoft.com/office/drawing/2014/main" id="{3B67568D-CC47-4BBA-A084-154AEAA825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8" name="Freeform 34">
              <a:extLst>
                <a:ext uri="{FF2B5EF4-FFF2-40B4-BE49-F238E27FC236}">
                  <a16:creationId xmlns:a16="http://schemas.microsoft.com/office/drawing/2014/main" id="{C9C25D1A-5E1E-4B22-B8D3-B0F5263921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35">
              <a:extLst>
                <a:ext uri="{FF2B5EF4-FFF2-40B4-BE49-F238E27FC236}">
                  <a16:creationId xmlns:a16="http://schemas.microsoft.com/office/drawing/2014/main" id="{4D8DB054-D1D3-4C30-B62E-7F2C6A812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36">
              <a:extLst>
                <a:ext uri="{FF2B5EF4-FFF2-40B4-BE49-F238E27FC236}">
                  <a16:creationId xmlns:a16="http://schemas.microsoft.com/office/drawing/2014/main" id="{9EB76371-2F16-4BA0-994C-2575FD9336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37">
              <a:extLst>
                <a:ext uri="{FF2B5EF4-FFF2-40B4-BE49-F238E27FC236}">
                  <a16:creationId xmlns:a16="http://schemas.microsoft.com/office/drawing/2014/main" id="{2B61AF6D-2A6D-4C90-BCCA-CD97F7246F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38">
              <a:extLst>
                <a:ext uri="{FF2B5EF4-FFF2-40B4-BE49-F238E27FC236}">
                  <a16:creationId xmlns:a16="http://schemas.microsoft.com/office/drawing/2014/main" id="{B35F6DFD-5D34-4BE6-8B2A-0D6CDCE28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39">
              <a:extLst>
                <a:ext uri="{FF2B5EF4-FFF2-40B4-BE49-F238E27FC236}">
                  <a16:creationId xmlns:a16="http://schemas.microsoft.com/office/drawing/2014/main" id="{BCB0EEDB-7826-499E-BB87-6D0DD545F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40">
              <a:extLst>
                <a:ext uri="{FF2B5EF4-FFF2-40B4-BE49-F238E27FC236}">
                  <a16:creationId xmlns:a16="http://schemas.microsoft.com/office/drawing/2014/main" id="{F16B5CE0-3198-436D-888B-A01A983844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41">
              <a:extLst>
                <a:ext uri="{FF2B5EF4-FFF2-40B4-BE49-F238E27FC236}">
                  <a16:creationId xmlns:a16="http://schemas.microsoft.com/office/drawing/2014/main" id="{B550414A-8DF0-4572-A382-B88DBE0B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42">
              <a:extLst>
                <a:ext uri="{FF2B5EF4-FFF2-40B4-BE49-F238E27FC236}">
                  <a16:creationId xmlns:a16="http://schemas.microsoft.com/office/drawing/2014/main" id="{AFB98517-BD8F-45DD-A2BA-52FD61A48A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43">
              <a:extLst>
                <a:ext uri="{FF2B5EF4-FFF2-40B4-BE49-F238E27FC236}">
                  <a16:creationId xmlns:a16="http://schemas.microsoft.com/office/drawing/2014/main" id="{78C67202-AF18-4690-8000-4C12C4042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44">
              <a:extLst>
                <a:ext uri="{FF2B5EF4-FFF2-40B4-BE49-F238E27FC236}">
                  <a16:creationId xmlns:a16="http://schemas.microsoft.com/office/drawing/2014/main" id="{AD51A156-6972-43DA-BF32-CA187641B3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Rectangle 45">
              <a:extLst>
                <a:ext uri="{FF2B5EF4-FFF2-40B4-BE49-F238E27FC236}">
                  <a16:creationId xmlns:a16="http://schemas.microsoft.com/office/drawing/2014/main" id="{B5CE61CC-EBDF-4355-A6C3-D44E62D78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0" name="Freeform 46">
              <a:extLst>
                <a:ext uri="{FF2B5EF4-FFF2-40B4-BE49-F238E27FC236}">
                  <a16:creationId xmlns:a16="http://schemas.microsoft.com/office/drawing/2014/main" id="{ACB1B7F1-FBEF-48FA-97A7-9FAE7708E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47">
              <a:extLst>
                <a:ext uri="{FF2B5EF4-FFF2-40B4-BE49-F238E27FC236}">
                  <a16:creationId xmlns:a16="http://schemas.microsoft.com/office/drawing/2014/main" id="{4851370A-7D0E-4B9F-BA8B-B1966748FB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48">
              <a:extLst>
                <a:ext uri="{FF2B5EF4-FFF2-40B4-BE49-F238E27FC236}">
                  <a16:creationId xmlns:a16="http://schemas.microsoft.com/office/drawing/2014/main" id="{B882F537-DDEB-49AE-BF36-6380A45F0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49">
              <a:extLst>
                <a:ext uri="{FF2B5EF4-FFF2-40B4-BE49-F238E27FC236}">
                  <a16:creationId xmlns:a16="http://schemas.microsoft.com/office/drawing/2014/main" id="{A53D3CF4-BFB0-4D0B-8471-26ACAFE0A5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50">
              <a:extLst>
                <a:ext uri="{FF2B5EF4-FFF2-40B4-BE49-F238E27FC236}">
                  <a16:creationId xmlns:a16="http://schemas.microsoft.com/office/drawing/2014/main" id="{13BC2FA8-8256-44BD-9A62-0EE83D6476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51">
              <a:extLst>
                <a:ext uri="{FF2B5EF4-FFF2-40B4-BE49-F238E27FC236}">
                  <a16:creationId xmlns:a16="http://schemas.microsoft.com/office/drawing/2014/main" id="{90A9C5D2-72E3-4B31-A271-57A883ADC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52">
              <a:extLst>
                <a:ext uri="{FF2B5EF4-FFF2-40B4-BE49-F238E27FC236}">
                  <a16:creationId xmlns:a16="http://schemas.microsoft.com/office/drawing/2014/main" id="{2A5948D4-F239-4BEA-8E38-76F358E3E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53">
              <a:extLst>
                <a:ext uri="{FF2B5EF4-FFF2-40B4-BE49-F238E27FC236}">
                  <a16:creationId xmlns:a16="http://schemas.microsoft.com/office/drawing/2014/main" id="{7384B304-194D-400B-B568-5E6DEA885A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54">
              <a:extLst>
                <a:ext uri="{FF2B5EF4-FFF2-40B4-BE49-F238E27FC236}">
                  <a16:creationId xmlns:a16="http://schemas.microsoft.com/office/drawing/2014/main" id="{B680594F-341A-4C19-BF7F-F6D76386A8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55">
              <a:extLst>
                <a:ext uri="{FF2B5EF4-FFF2-40B4-BE49-F238E27FC236}">
                  <a16:creationId xmlns:a16="http://schemas.microsoft.com/office/drawing/2014/main" id="{4EA6807C-3B8A-43FE-BA1B-8D6D3851F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56">
              <a:extLst>
                <a:ext uri="{FF2B5EF4-FFF2-40B4-BE49-F238E27FC236}">
                  <a16:creationId xmlns:a16="http://schemas.microsoft.com/office/drawing/2014/main" id="{BA316439-CB72-49C9-BE80-934799D838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57">
              <a:extLst>
                <a:ext uri="{FF2B5EF4-FFF2-40B4-BE49-F238E27FC236}">
                  <a16:creationId xmlns:a16="http://schemas.microsoft.com/office/drawing/2014/main" id="{6BC7FE05-950C-4A73-B6A9-282B142C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58">
              <a:extLst>
                <a:ext uri="{FF2B5EF4-FFF2-40B4-BE49-F238E27FC236}">
                  <a16:creationId xmlns:a16="http://schemas.microsoft.com/office/drawing/2014/main" id="{81C014C7-E085-4923-B533-732801FC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F93E9DF0-ED6C-4492-8AAA-2979FC521832}"/>
              </a:ext>
            </a:extLst>
          </p:cNvPr>
          <p:cNvSpPr>
            <a:spLocks noGrp="1"/>
          </p:cNvSpPr>
          <p:nvPr>
            <p:ph type="title"/>
          </p:nvPr>
        </p:nvSpPr>
        <p:spPr>
          <a:xfrm>
            <a:off x="7903835" y="785775"/>
            <a:ext cx="3489569" cy="890587"/>
          </a:xfrm>
        </p:spPr>
        <p:txBody>
          <a:bodyPr vert="horz" lIns="91440" tIns="45720" rIns="91440" bIns="45720" rtlCol="0" anchor="b">
            <a:normAutofit/>
          </a:bodyPr>
          <a:lstStyle/>
          <a:p>
            <a:r>
              <a:rPr lang="en-US" sz="4400" dirty="0" err="1">
                <a:solidFill>
                  <a:srgbClr val="FFFF00"/>
                </a:solidFill>
              </a:rPr>
              <a:t>תוצאות</a:t>
            </a:r>
            <a:r>
              <a:rPr lang="en-US" sz="4400" dirty="0">
                <a:solidFill>
                  <a:srgbClr val="FFFF00"/>
                </a:solidFill>
              </a:rPr>
              <a:t> t-</a:t>
            </a:r>
            <a:r>
              <a:rPr lang="en-US" sz="4400" dirty="0" err="1">
                <a:solidFill>
                  <a:srgbClr val="FFFF00"/>
                </a:solidFill>
              </a:rPr>
              <a:t>sne</a:t>
            </a:r>
            <a:endParaRPr lang="en-US" sz="4400" dirty="0">
              <a:solidFill>
                <a:srgbClr val="FFFF00"/>
              </a:solidFill>
            </a:endParaRPr>
          </a:p>
        </p:txBody>
      </p:sp>
      <p:sp>
        <p:nvSpPr>
          <p:cNvPr id="144" name="Round Diagonal Corner Rectangle 6">
            <a:extLst>
              <a:ext uri="{FF2B5EF4-FFF2-40B4-BE49-F238E27FC236}">
                <a16:creationId xmlns:a16="http://schemas.microsoft.com/office/drawing/2014/main" id="{0E24CF0B-9BD9-4126-80C9-FF28141AC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descr="A close up of a map&#10;&#10;Description automatically generated">
            <a:extLst>
              <a:ext uri="{FF2B5EF4-FFF2-40B4-BE49-F238E27FC236}">
                <a16:creationId xmlns:a16="http://schemas.microsoft.com/office/drawing/2014/main" id="{6B9F0EA6-ACDB-4146-9F8B-5E28D424A9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648" y="1136606"/>
            <a:ext cx="6103062" cy="4577297"/>
          </a:xfrm>
          <a:prstGeom prst="rect">
            <a:avLst/>
          </a:prstGeom>
        </p:spPr>
      </p:pic>
      <p:sp>
        <p:nvSpPr>
          <p:cNvPr id="61" name="Content Placeholder 2">
            <a:extLst>
              <a:ext uri="{FF2B5EF4-FFF2-40B4-BE49-F238E27FC236}">
                <a16:creationId xmlns:a16="http://schemas.microsoft.com/office/drawing/2014/main" id="{2FF09990-F670-4876-A259-9B35A36476A0}"/>
              </a:ext>
            </a:extLst>
          </p:cNvPr>
          <p:cNvSpPr>
            <a:spLocks noGrp="1"/>
          </p:cNvSpPr>
          <p:nvPr>
            <p:ph idx="1"/>
          </p:nvPr>
        </p:nvSpPr>
        <p:spPr>
          <a:xfrm>
            <a:off x="7670170" y="1847831"/>
            <a:ext cx="4240842" cy="3541714"/>
          </a:xfrm>
        </p:spPr>
        <p:txBody>
          <a:bodyPr>
            <a:normAutofit/>
          </a:bodyPr>
          <a:lstStyle/>
          <a:p>
            <a:pPr algn="r" rtl="1"/>
            <a:r>
              <a:rPr lang="he-IL" dirty="0"/>
              <a:t>תוצאות הרצת אלגוריתם </a:t>
            </a:r>
            <a:r>
              <a:rPr lang="en-US" dirty="0"/>
              <a:t>T-</a:t>
            </a:r>
            <a:r>
              <a:rPr lang="en-US" dirty="0" err="1"/>
              <a:t>sne</a:t>
            </a:r>
            <a:endParaRPr lang="he-IL" dirty="0"/>
          </a:p>
          <a:p>
            <a:pPr marL="0" indent="0" algn="r" rtl="1">
              <a:buNone/>
            </a:pPr>
            <a:r>
              <a:rPr lang="he-IL" dirty="0"/>
              <a:t>על המידע האמפירי בלבד</a:t>
            </a:r>
          </a:p>
        </p:txBody>
      </p:sp>
    </p:spTree>
    <p:extLst>
      <p:ext uri="{BB962C8B-B14F-4D97-AF65-F5344CB8AC3E}">
        <p14:creationId xmlns:p14="http://schemas.microsoft.com/office/powerpoint/2010/main" val="17735545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CAD0C-4F59-4009-AF54-25D8CD7A29E1}"/>
              </a:ext>
            </a:extLst>
          </p:cNvPr>
          <p:cNvSpPr>
            <a:spLocks noGrp="1"/>
          </p:cNvSpPr>
          <p:nvPr>
            <p:ph type="title"/>
          </p:nvPr>
        </p:nvSpPr>
        <p:spPr>
          <a:xfrm>
            <a:off x="555004" y="0"/>
            <a:ext cx="9905998" cy="1478570"/>
          </a:xfrm>
        </p:spPr>
        <p:txBody>
          <a:bodyPr>
            <a:normAutofit/>
          </a:bodyPr>
          <a:lstStyle/>
          <a:p>
            <a:pPr algn="ctr"/>
            <a:r>
              <a:rPr lang="en-US" sz="4400" dirty="0" err="1">
                <a:solidFill>
                  <a:srgbClr val="FFFF00"/>
                </a:solidFill>
              </a:rPr>
              <a:t>תוצאות</a:t>
            </a:r>
            <a:r>
              <a:rPr lang="en-US" sz="4400" dirty="0">
                <a:solidFill>
                  <a:srgbClr val="FFFF00"/>
                </a:solidFill>
              </a:rPr>
              <a:t> t-</a:t>
            </a:r>
            <a:r>
              <a:rPr lang="en-US" sz="4400" dirty="0" err="1">
                <a:solidFill>
                  <a:srgbClr val="FFFF00"/>
                </a:solidFill>
              </a:rPr>
              <a:t>sne</a:t>
            </a:r>
            <a:endParaRPr lang="en-IL" sz="4400" dirty="0"/>
          </a:p>
        </p:txBody>
      </p:sp>
      <p:pic>
        <p:nvPicPr>
          <p:cNvPr id="4" name="Picture 3" descr="A screenshot of a cell phone&#10;&#10;Description automatically generated">
            <a:extLst>
              <a:ext uri="{FF2B5EF4-FFF2-40B4-BE49-F238E27FC236}">
                <a16:creationId xmlns:a16="http://schemas.microsoft.com/office/drawing/2014/main" id="{1869AEF6-A52B-4831-AF7A-44A301DD88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1680"/>
            <a:ext cx="4532604" cy="4919869"/>
          </a:xfrm>
          <a:prstGeom prst="rect">
            <a:avLst/>
          </a:prstGeom>
        </p:spPr>
      </p:pic>
      <p:pic>
        <p:nvPicPr>
          <p:cNvPr id="5" name="Content Placeholder 5" descr="A screenshot of a cell phone&#10;&#10;Description automatically generated">
            <a:extLst>
              <a:ext uri="{FF2B5EF4-FFF2-40B4-BE49-F238E27FC236}">
                <a16:creationId xmlns:a16="http://schemas.microsoft.com/office/drawing/2014/main" id="{61F931CF-C48C-41BC-837E-094EB4611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7990" y="1161681"/>
            <a:ext cx="4328172" cy="4919869"/>
          </a:xfrm>
          <a:prstGeom prst="rect">
            <a:avLst/>
          </a:prstGeom>
        </p:spPr>
      </p:pic>
      <p:sp>
        <p:nvSpPr>
          <p:cNvPr id="7" name="Content Placeholder 2">
            <a:extLst>
              <a:ext uri="{FF2B5EF4-FFF2-40B4-BE49-F238E27FC236}">
                <a16:creationId xmlns:a16="http://schemas.microsoft.com/office/drawing/2014/main" id="{30F557FA-34F8-411F-B913-203F32FBC253}"/>
              </a:ext>
            </a:extLst>
          </p:cNvPr>
          <p:cNvSpPr>
            <a:spLocks noGrp="1"/>
          </p:cNvSpPr>
          <p:nvPr>
            <p:ph idx="1"/>
          </p:nvPr>
        </p:nvSpPr>
        <p:spPr>
          <a:xfrm>
            <a:off x="319489" y="6271436"/>
            <a:ext cx="11137039" cy="586563"/>
          </a:xfrm>
        </p:spPr>
        <p:txBody>
          <a:bodyPr>
            <a:normAutofit fontScale="92500"/>
          </a:bodyPr>
          <a:lstStyle/>
          <a:p>
            <a:pPr algn="r" rtl="1"/>
            <a:r>
              <a:rPr lang="he-IL" dirty="0"/>
              <a:t>תוצאות הרצת אלגוריתם </a:t>
            </a:r>
            <a:r>
              <a:rPr lang="en-US" dirty="0"/>
              <a:t>T-</a:t>
            </a:r>
            <a:r>
              <a:rPr lang="en-US" dirty="0" err="1"/>
              <a:t>sne</a:t>
            </a:r>
            <a:r>
              <a:rPr lang="he-IL" dirty="0"/>
              <a:t> על התכונות התדריות בלבד (שימוש בשלושה מאגרי מסננים שונים) </a:t>
            </a:r>
          </a:p>
        </p:txBody>
      </p:sp>
      <p:pic>
        <p:nvPicPr>
          <p:cNvPr id="8" name="Picture 7" descr="A screenshot of a cell phone&#10;&#10;Description automatically generated">
            <a:extLst>
              <a:ext uri="{FF2B5EF4-FFF2-40B4-BE49-F238E27FC236}">
                <a16:creationId xmlns:a16="http://schemas.microsoft.com/office/drawing/2014/main" id="{CD9C510B-E6EE-4CB6-9ACD-D9C9D13612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5590" y="1161680"/>
            <a:ext cx="4046410" cy="4919869"/>
          </a:xfrm>
          <a:prstGeom prst="rect">
            <a:avLst/>
          </a:prstGeom>
        </p:spPr>
      </p:pic>
    </p:spTree>
    <p:extLst>
      <p:ext uri="{BB962C8B-B14F-4D97-AF65-F5344CB8AC3E}">
        <p14:creationId xmlns:p14="http://schemas.microsoft.com/office/powerpoint/2010/main" val="2055073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3FA18-FA75-4F03-ACDF-010B781C296F}"/>
              </a:ext>
            </a:extLst>
          </p:cNvPr>
          <p:cNvSpPr>
            <a:spLocks noGrp="1"/>
          </p:cNvSpPr>
          <p:nvPr>
            <p:ph type="title"/>
          </p:nvPr>
        </p:nvSpPr>
        <p:spPr>
          <a:xfrm>
            <a:off x="892935" y="0"/>
            <a:ext cx="9905998" cy="1478570"/>
          </a:xfrm>
        </p:spPr>
        <p:txBody>
          <a:bodyPr>
            <a:normAutofit/>
          </a:bodyPr>
          <a:lstStyle/>
          <a:p>
            <a:pPr algn="ctr"/>
            <a:r>
              <a:rPr lang="en-US" sz="4400" dirty="0" err="1">
                <a:solidFill>
                  <a:srgbClr val="FFFF00"/>
                </a:solidFill>
              </a:rPr>
              <a:t>תוצאות</a:t>
            </a:r>
            <a:r>
              <a:rPr lang="en-US" sz="4400" dirty="0">
                <a:solidFill>
                  <a:srgbClr val="FFFF00"/>
                </a:solidFill>
              </a:rPr>
              <a:t> t-</a:t>
            </a:r>
            <a:r>
              <a:rPr lang="en-US" sz="4400" dirty="0" err="1">
                <a:solidFill>
                  <a:srgbClr val="FFFF00"/>
                </a:solidFill>
              </a:rPr>
              <a:t>sne</a:t>
            </a:r>
            <a:endParaRPr lang="en-IL" sz="4400" dirty="0"/>
          </a:p>
        </p:txBody>
      </p:sp>
      <p:pic>
        <p:nvPicPr>
          <p:cNvPr id="11" name="Content Placeholder 10" descr="A screenshot of a cell phone&#10;&#10;Description automatically generated">
            <a:extLst>
              <a:ext uri="{FF2B5EF4-FFF2-40B4-BE49-F238E27FC236}">
                <a16:creationId xmlns:a16="http://schemas.microsoft.com/office/drawing/2014/main" id="{A8AB18BA-8D17-482E-B82C-486F9733611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04611" y="1309881"/>
            <a:ext cx="4187389" cy="4690192"/>
          </a:xfrm>
        </p:spPr>
      </p:pic>
      <p:pic>
        <p:nvPicPr>
          <p:cNvPr id="4" name="Content Placeholder 5" descr="A close up of a map&#10;&#10;Description automatically generated">
            <a:extLst>
              <a:ext uri="{FF2B5EF4-FFF2-40B4-BE49-F238E27FC236}">
                <a16:creationId xmlns:a16="http://schemas.microsoft.com/office/drawing/2014/main" id="{F60D2763-DC69-482F-9A33-2D4B9EA2EE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15" y="1309881"/>
            <a:ext cx="4159405" cy="469019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338790DF-D940-48A3-849A-23235D124A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5206" y="1309882"/>
            <a:ext cx="4534829" cy="4690192"/>
          </a:xfrm>
          <a:prstGeom prst="rect">
            <a:avLst/>
          </a:prstGeom>
        </p:spPr>
      </p:pic>
      <p:sp>
        <p:nvSpPr>
          <p:cNvPr id="8" name="Rectangle 7">
            <a:extLst>
              <a:ext uri="{FF2B5EF4-FFF2-40B4-BE49-F238E27FC236}">
                <a16:creationId xmlns:a16="http://schemas.microsoft.com/office/drawing/2014/main" id="{17BC4733-C14E-459F-BDEC-EECFE9C6D10B}"/>
              </a:ext>
            </a:extLst>
          </p:cNvPr>
          <p:cNvSpPr/>
          <p:nvPr/>
        </p:nvSpPr>
        <p:spPr>
          <a:xfrm>
            <a:off x="484742" y="6211669"/>
            <a:ext cx="11248222" cy="430887"/>
          </a:xfrm>
          <a:prstGeom prst="rect">
            <a:avLst/>
          </a:prstGeom>
        </p:spPr>
        <p:txBody>
          <a:bodyPr wrap="square">
            <a:spAutoFit/>
          </a:bodyPr>
          <a:lstStyle/>
          <a:p>
            <a:pPr algn="r" rtl="1"/>
            <a:r>
              <a:rPr lang="he-IL" sz="2200" dirty="0"/>
              <a:t>תוצאות הרצת אלגוריתם </a:t>
            </a:r>
            <a:r>
              <a:rPr lang="en-US" sz="2200" dirty="0"/>
              <a:t>T-</a:t>
            </a:r>
            <a:r>
              <a:rPr lang="en-US" sz="2200" dirty="0" err="1"/>
              <a:t>sne</a:t>
            </a:r>
            <a:r>
              <a:rPr lang="he-IL" sz="2200" dirty="0"/>
              <a:t> על שילוב התכונות התדריות והאמפריות</a:t>
            </a:r>
          </a:p>
        </p:txBody>
      </p:sp>
    </p:spTree>
    <p:extLst>
      <p:ext uri="{BB962C8B-B14F-4D97-AF65-F5344CB8AC3E}">
        <p14:creationId xmlns:p14="http://schemas.microsoft.com/office/powerpoint/2010/main" val="3881620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80" name="Picture 2">
            <a:extLst>
              <a:ext uri="{FF2B5EF4-FFF2-40B4-BE49-F238E27FC236}">
                <a16:creationId xmlns:a16="http://schemas.microsoft.com/office/drawing/2014/main" id="{64FEDBE8-2806-4C1F-AE4F-70CF8B9DD9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Group 21">
            <a:extLst>
              <a:ext uri="{FF2B5EF4-FFF2-40B4-BE49-F238E27FC236}">
                <a16:creationId xmlns:a16="http://schemas.microsoft.com/office/drawing/2014/main" id="{903038AC-3A7E-40FE-9E0F-C163441C30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23" name="Rectangle 5">
              <a:extLst>
                <a:ext uri="{FF2B5EF4-FFF2-40B4-BE49-F238E27FC236}">
                  <a16:creationId xmlns:a16="http://schemas.microsoft.com/office/drawing/2014/main" id="{42739928-BB03-4507-A183-3DFEF05C464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4" name="Freeform 6">
              <a:extLst>
                <a:ext uri="{FF2B5EF4-FFF2-40B4-BE49-F238E27FC236}">
                  <a16:creationId xmlns:a16="http://schemas.microsoft.com/office/drawing/2014/main" id="{03768878-A303-4884-B819-C6E75B08AC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7">
              <a:extLst>
                <a:ext uri="{FF2B5EF4-FFF2-40B4-BE49-F238E27FC236}">
                  <a16:creationId xmlns:a16="http://schemas.microsoft.com/office/drawing/2014/main" id="{FB9A025D-D38C-4A88-BBFD-7E91C8A206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Rectangle 8">
              <a:extLst>
                <a:ext uri="{FF2B5EF4-FFF2-40B4-BE49-F238E27FC236}">
                  <a16:creationId xmlns:a16="http://schemas.microsoft.com/office/drawing/2014/main" id="{C3072434-DB5F-4A42-BD18-84BFB03DEA8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7" name="Freeform 9">
              <a:extLst>
                <a:ext uri="{FF2B5EF4-FFF2-40B4-BE49-F238E27FC236}">
                  <a16:creationId xmlns:a16="http://schemas.microsoft.com/office/drawing/2014/main" id="{2711C304-4B91-4428-9F28-DBE3AB3369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0">
              <a:extLst>
                <a:ext uri="{FF2B5EF4-FFF2-40B4-BE49-F238E27FC236}">
                  <a16:creationId xmlns:a16="http://schemas.microsoft.com/office/drawing/2014/main" id="{2EE76920-F2A9-4B70-BE46-F3068C511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1">
              <a:extLst>
                <a:ext uri="{FF2B5EF4-FFF2-40B4-BE49-F238E27FC236}">
                  <a16:creationId xmlns:a16="http://schemas.microsoft.com/office/drawing/2014/main" id="{59824449-B3F1-4FC6-BA3E-5E38B70E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2">
              <a:extLst>
                <a:ext uri="{FF2B5EF4-FFF2-40B4-BE49-F238E27FC236}">
                  <a16:creationId xmlns:a16="http://schemas.microsoft.com/office/drawing/2014/main" id="{B7F73E8D-4EA5-4663-8639-A2930A5AC6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3">
              <a:extLst>
                <a:ext uri="{FF2B5EF4-FFF2-40B4-BE49-F238E27FC236}">
                  <a16:creationId xmlns:a16="http://schemas.microsoft.com/office/drawing/2014/main" id="{80304B29-076C-4F26-BE50-8FC6552E3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14">
              <a:extLst>
                <a:ext uri="{FF2B5EF4-FFF2-40B4-BE49-F238E27FC236}">
                  <a16:creationId xmlns:a16="http://schemas.microsoft.com/office/drawing/2014/main" id="{8BE5AC8B-83C5-4763-A087-8477C5F39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5">
              <a:extLst>
                <a:ext uri="{FF2B5EF4-FFF2-40B4-BE49-F238E27FC236}">
                  <a16:creationId xmlns:a16="http://schemas.microsoft.com/office/drawing/2014/main" id="{7D50C9C5-1768-4B91-9B0B-6040F222D2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6">
              <a:extLst>
                <a:ext uri="{FF2B5EF4-FFF2-40B4-BE49-F238E27FC236}">
                  <a16:creationId xmlns:a16="http://schemas.microsoft.com/office/drawing/2014/main" id="{AA84369D-36BD-4162-8A91-DA0FDC51E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7">
              <a:extLst>
                <a:ext uri="{FF2B5EF4-FFF2-40B4-BE49-F238E27FC236}">
                  <a16:creationId xmlns:a16="http://schemas.microsoft.com/office/drawing/2014/main" id="{F13FE26D-857B-4891-AEDA-C728F919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8">
              <a:extLst>
                <a:ext uri="{FF2B5EF4-FFF2-40B4-BE49-F238E27FC236}">
                  <a16:creationId xmlns:a16="http://schemas.microsoft.com/office/drawing/2014/main" id="{AEC93F37-B06B-436A-992C-A443839922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9">
              <a:extLst>
                <a:ext uri="{FF2B5EF4-FFF2-40B4-BE49-F238E27FC236}">
                  <a16:creationId xmlns:a16="http://schemas.microsoft.com/office/drawing/2014/main" id="{8CF8D8A9-5565-4931-A429-8024282BA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20">
              <a:extLst>
                <a:ext uri="{FF2B5EF4-FFF2-40B4-BE49-F238E27FC236}">
                  <a16:creationId xmlns:a16="http://schemas.microsoft.com/office/drawing/2014/main" id="{343435D3-5C31-4EE8-85BE-9ABBFF6EB8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1">
              <a:extLst>
                <a:ext uri="{FF2B5EF4-FFF2-40B4-BE49-F238E27FC236}">
                  <a16:creationId xmlns:a16="http://schemas.microsoft.com/office/drawing/2014/main" id="{DFDA7E40-E273-4EA5-B0DA-4FC692C012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2">
              <a:extLst>
                <a:ext uri="{FF2B5EF4-FFF2-40B4-BE49-F238E27FC236}">
                  <a16:creationId xmlns:a16="http://schemas.microsoft.com/office/drawing/2014/main" id="{6185B8F2-C9DF-4C99-AA74-DB3F7E811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3">
              <a:extLst>
                <a:ext uri="{FF2B5EF4-FFF2-40B4-BE49-F238E27FC236}">
                  <a16:creationId xmlns:a16="http://schemas.microsoft.com/office/drawing/2014/main" id="{E26DD09A-0E9C-4ACD-8B5C-4631198365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4">
              <a:extLst>
                <a:ext uri="{FF2B5EF4-FFF2-40B4-BE49-F238E27FC236}">
                  <a16:creationId xmlns:a16="http://schemas.microsoft.com/office/drawing/2014/main" id="{DD9A6B8B-EFFC-47D4-9315-AB010FF79F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5">
              <a:extLst>
                <a:ext uri="{FF2B5EF4-FFF2-40B4-BE49-F238E27FC236}">
                  <a16:creationId xmlns:a16="http://schemas.microsoft.com/office/drawing/2014/main" id="{220B7C86-A714-4636-9B54-3D9AA312D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6">
              <a:extLst>
                <a:ext uri="{FF2B5EF4-FFF2-40B4-BE49-F238E27FC236}">
                  <a16:creationId xmlns:a16="http://schemas.microsoft.com/office/drawing/2014/main" id="{1E393736-F0C0-480D-936E-89123D8341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7">
              <a:extLst>
                <a:ext uri="{FF2B5EF4-FFF2-40B4-BE49-F238E27FC236}">
                  <a16:creationId xmlns:a16="http://schemas.microsoft.com/office/drawing/2014/main" id="{88CC464E-9DE0-40C4-BD15-1FC310F23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8">
              <a:extLst>
                <a:ext uri="{FF2B5EF4-FFF2-40B4-BE49-F238E27FC236}">
                  <a16:creationId xmlns:a16="http://schemas.microsoft.com/office/drawing/2014/main" id="{0D22C32B-DDA8-4C05-AA64-2044297E53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9">
              <a:extLst>
                <a:ext uri="{FF2B5EF4-FFF2-40B4-BE49-F238E27FC236}">
                  <a16:creationId xmlns:a16="http://schemas.microsoft.com/office/drawing/2014/main" id="{31624052-391E-49DB-87C6-2270FC2B6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30">
              <a:extLst>
                <a:ext uri="{FF2B5EF4-FFF2-40B4-BE49-F238E27FC236}">
                  <a16:creationId xmlns:a16="http://schemas.microsoft.com/office/drawing/2014/main" id="{0F81F1D4-61CD-492F-B3A7-7D8591070E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31">
              <a:extLst>
                <a:ext uri="{FF2B5EF4-FFF2-40B4-BE49-F238E27FC236}">
                  <a16:creationId xmlns:a16="http://schemas.microsoft.com/office/drawing/2014/main" id="{BDE42EF2-7DE1-4378-9975-3EFD81B112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32">
              <a:extLst>
                <a:ext uri="{FF2B5EF4-FFF2-40B4-BE49-F238E27FC236}">
                  <a16:creationId xmlns:a16="http://schemas.microsoft.com/office/drawing/2014/main" id="{6D93E0F4-DC60-4B80-9FA8-C94663F8C9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Rectangle 33">
              <a:extLst>
                <a:ext uri="{FF2B5EF4-FFF2-40B4-BE49-F238E27FC236}">
                  <a16:creationId xmlns:a16="http://schemas.microsoft.com/office/drawing/2014/main" id="{81E6565A-A31D-493E-B3F9-453B36E6D3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2" name="Freeform 34">
              <a:extLst>
                <a:ext uri="{FF2B5EF4-FFF2-40B4-BE49-F238E27FC236}">
                  <a16:creationId xmlns:a16="http://schemas.microsoft.com/office/drawing/2014/main" id="{734E4A27-D9A1-4792-91A0-85E9F53BF0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35">
              <a:extLst>
                <a:ext uri="{FF2B5EF4-FFF2-40B4-BE49-F238E27FC236}">
                  <a16:creationId xmlns:a16="http://schemas.microsoft.com/office/drawing/2014/main" id="{8DD4AA55-E9EE-4FA4-A1FB-355F56ED1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36">
              <a:extLst>
                <a:ext uri="{FF2B5EF4-FFF2-40B4-BE49-F238E27FC236}">
                  <a16:creationId xmlns:a16="http://schemas.microsoft.com/office/drawing/2014/main" id="{8B8A270A-AEF3-48E9-9CDF-CCAFFD26A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37">
              <a:extLst>
                <a:ext uri="{FF2B5EF4-FFF2-40B4-BE49-F238E27FC236}">
                  <a16:creationId xmlns:a16="http://schemas.microsoft.com/office/drawing/2014/main" id="{F93B2048-063C-4EF4-B85E-B1364144F1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38">
              <a:extLst>
                <a:ext uri="{FF2B5EF4-FFF2-40B4-BE49-F238E27FC236}">
                  <a16:creationId xmlns:a16="http://schemas.microsoft.com/office/drawing/2014/main" id="{D765F218-C9B1-4421-AEE8-DEC14F9FB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39">
              <a:extLst>
                <a:ext uri="{FF2B5EF4-FFF2-40B4-BE49-F238E27FC236}">
                  <a16:creationId xmlns:a16="http://schemas.microsoft.com/office/drawing/2014/main" id="{41AC29F5-8732-49E7-AD07-EAD7DCFCE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40">
              <a:extLst>
                <a:ext uri="{FF2B5EF4-FFF2-40B4-BE49-F238E27FC236}">
                  <a16:creationId xmlns:a16="http://schemas.microsoft.com/office/drawing/2014/main" id="{BAA6B501-5372-43B0-BA92-DFC4B7476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1">
              <a:extLst>
                <a:ext uri="{FF2B5EF4-FFF2-40B4-BE49-F238E27FC236}">
                  <a16:creationId xmlns:a16="http://schemas.microsoft.com/office/drawing/2014/main" id="{9F0C73BE-C3AD-4203-A430-9C8D7AC70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42">
              <a:extLst>
                <a:ext uri="{FF2B5EF4-FFF2-40B4-BE49-F238E27FC236}">
                  <a16:creationId xmlns:a16="http://schemas.microsoft.com/office/drawing/2014/main" id="{07DA644C-1065-46BB-BE2E-06597C41FA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43">
              <a:extLst>
                <a:ext uri="{FF2B5EF4-FFF2-40B4-BE49-F238E27FC236}">
                  <a16:creationId xmlns:a16="http://schemas.microsoft.com/office/drawing/2014/main" id="{0848A482-7465-4981-8F78-6A8CBAC49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44">
              <a:extLst>
                <a:ext uri="{FF2B5EF4-FFF2-40B4-BE49-F238E27FC236}">
                  <a16:creationId xmlns:a16="http://schemas.microsoft.com/office/drawing/2014/main" id="{97150FE4-2506-4D48-9572-FA764D1769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Rectangle 45">
              <a:extLst>
                <a:ext uri="{FF2B5EF4-FFF2-40B4-BE49-F238E27FC236}">
                  <a16:creationId xmlns:a16="http://schemas.microsoft.com/office/drawing/2014/main" id="{DE5E10BE-79BF-476B-900A-AC55673EA21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4" name="Freeform 46">
              <a:extLst>
                <a:ext uri="{FF2B5EF4-FFF2-40B4-BE49-F238E27FC236}">
                  <a16:creationId xmlns:a16="http://schemas.microsoft.com/office/drawing/2014/main" id="{3C416096-D815-46D4-A5DD-F104D3734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47">
              <a:extLst>
                <a:ext uri="{FF2B5EF4-FFF2-40B4-BE49-F238E27FC236}">
                  <a16:creationId xmlns:a16="http://schemas.microsoft.com/office/drawing/2014/main" id="{40CE25CD-F70E-4100-AD49-E300774AA4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48">
              <a:extLst>
                <a:ext uri="{FF2B5EF4-FFF2-40B4-BE49-F238E27FC236}">
                  <a16:creationId xmlns:a16="http://schemas.microsoft.com/office/drawing/2014/main" id="{7C0180BA-2C5D-43D4-8AFB-A7F3449B0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49">
              <a:extLst>
                <a:ext uri="{FF2B5EF4-FFF2-40B4-BE49-F238E27FC236}">
                  <a16:creationId xmlns:a16="http://schemas.microsoft.com/office/drawing/2014/main" id="{74C21852-25EC-4FE9-B1F4-76B09BADEC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50">
              <a:extLst>
                <a:ext uri="{FF2B5EF4-FFF2-40B4-BE49-F238E27FC236}">
                  <a16:creationId xmlns:a16="http://schemas.microsoft.com/office/drawing/2014/main" id="{FAABD128-A900-4E13-A9D7-EBECEA209D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51">
              <a:extLst>
                <a:ext uri="{FF2B5EF4-FFF2-40B4-BE49-F238E27FC236}">
                  <a16:creationId xmlns:a16="http://schemas.microsoft.com/office/drawing/2014/main" id="{A733C420-2ADC-4FBD-8C96-B4474D54AB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52">
              <a:extLst>
                <a:ext uri="{FF2B5EF4-FFF2-40B4-BE49-F238E27FC236}">
                  <a16:creationId xmlns:a16="http://schemas.microsoft.com/office/drawing/2014/main" id="{A4973B2F-CFDE-4A9D-B2F7-AEE5CA717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53">
              <a:extLst>
                <a:ext uri="{FF2B5EF4-FFF2-40B4-BE49-F238E27FC236}">
                  <a16:creationId xmlns:a16="http://schemas.microsoft.com/office/drawing/2014/main" id="{3CD8DD0C-F680-40E5-B71F-CC568777FF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54">
              <a:extLst>
                <a:ext uri="{FF2B5EF4-FFF2-40B4-BE49-F238E27FC236}">
                  <a16:creationId xmlns:a16="http://schemas.microsoft.com/office/drawing/2014/main" id="{93EEE97A-A080-4E6D-9606-4FBAC3470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3" name="Freeform 55">
              <a:extLst>
                <a:ext uri="{FF2B5EF4-FFF2-40B4-BE49-F238E27FC236}">
                  <a16:creationId xmlns:a16="http://schemas.microsoft.com/office/drawing/2014/main" id="{70FAD47B-95C1-4270-8521-1159369C2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4" name="Freeform 56">
              <a:extLst>
                <a:ext uri="{FF2B5EF4-FFF2-40B4-BE49-F238E27FC236}">
                  <a16:creationId xmlns:a16="http://schemas.microsoft.com/office/drawing/2014/main" id="{1CACBA6B-64D5-485A-B919-238AB4F63D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5" name="Freeform 57">
              <a:extLst>
                <a:ext uri="{FF2B5EF4-FFF2-40B4-BE49-F238E27FC236}">
                  <a16:creationId xmlns:a16="http://schemas.microsoft.com/office/drawing/2014/main" id="{39F2BCD9-C2FF-4619-B385-DF9F0D7D6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6" name="Freeform 58">
              <a:extLst>
                <a:ext uri="{FF2B5EF4-FFF2-40B4-BE49-F238E27FC236}">
                  <a16:creationId xmlns:a16="http://schemas.microsoft.com/office/drawing/2014/main" id="{3A713FF8-1B40-43A7-BC03-24D50919C0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F93E9DF0-ED6C-4492-8AAA-2979FC521832}"/>
              </a:ext>
            </a:extLst>
          </p:cNvPr>
          <p:cNvSpPr>
            <a:spLocks noGrp="1"/>
          </p:cNvSpPr>
          <p:nvPr>
            <p:ph type="title"/>
          </p:nvPr>
        </p:nvSpPr>
        <p:spPr>
          <a:xfrm>
            <a:off x="1209675" y="-172960"/>
            <a:ext cx="8791575" cy="1301673"/>
          </a:xfrm>
        </p:spPr>
        <p:txBody>
          <a:bodyPr vert="horz" lIns="91440" tIns="45720" rIns="91440" bIns="45720" rtlCol="0" anchor="b">
            <a:normAutofit/>
          </a:bodyPr>
          <a:lstStyle/>
          <a:p>
            <a:pPr algn="ctr" rtl="1"/>
            <a:r>
              <a:rPr lang="en-US" sz="4800" dirty="0" err="1">
                <a:solidFill>
                  <a:srgbClr val="FFFF00"/>
                </a:solidFill>
              </a:rPr>
              <a:t>תוצאות</a:t>
            </a:r>
            <a:r>
              <a:rPr lang="en-US" sz="4800" dirty="0">
                <a:solidFill>
                  <a:srgbClr val="FFFF00"/>
                </a:solidFill>
              </a:rPr>
              <a:t> SOM</a:t>
            </a:r>
          </a:p>
        </p:txBody>
      </p:sp>
      <p:sp>
        <p:nvSpPr>
          <p:cNvPr id="77" name="Content Placeholder 8">
            <a:extLst>
              <a:ext uri="{FF2B5EF4-FFF2-40B4-BE49-F238E27FC236}">
                <a16:creationId xmlns:a16="http://schemas.microsoft.com/office/drawing/2014/main" id="{2E698023-531A-4177-9E8D-EA51CAD8B4FD}"/>
              </a:ext>
            </a:extLst>
          </p:cNvPr>
          <p:cNvSpPr txBox="1">
            <a:spLocks/>
          </p:cNvSpPr>
          <p:nvPr/>
        </p:nvSpPr>
        <p:spPr>
          <a:xfrm>
            <a:off x="595313" y="1184275"/>
            <a:ext cx="4914900" cy="100647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rtl="1">
              <a:buNone/>
            </a:pPr>
            <a:r>
              <a:rPr lang="en-US" sz="3200" dirty="0" err="1">
                <a:solidFill>
                  <a:srgbClr val="FFC000"/>
                </a:solidFill>
              </a:rPr>
              <a:t>Melcepst</a:t>
            </a:r>
            <a:r>
              <a:rPr lang="en-US" sz="3200" dirty="0">
                <a:solidFill>
                  <a:srgbClr val="FFC000"/>
                </a:solidFill>
              </a:rPr>
              <a:t> features</a:t>
            </a:r>
          </a:p>
          <a:p>
            <a:pPr marL="0" indent="0" algn="r" rtl="1">
              <a:buNone/>
            </a:pPr>
            <a:endParaRPr lang="en-US" dirty="0"/>
          </a:p>
        </p:txBody>
      </p:sp>
      <p:sp>
        <p:nvSpPr>
          <p:cNvPr id="78" name="Content Placeholder 8">
            <a:extLst>
              <a:ext uri="{FF2B5EF4-FFF2-40B4-BE49-F238E27FC236}">
                <a16:creationId xmlns:a16="http://schemas.microsoft.com/office/drawing/2014/main" id="{35ADDF49-BBB5-446B-B00F-E9160E8BDF71}"/>
              </a:ext>
            </a:extLst>
          </p:cNvPr>
          <p:cNvSpPr txBox="1">
            <a:spLocks/>
          </p:cNvSpPr>
          <p:nvPr/>
        </p:nvSpPr>
        <p:spPr>
          <a:xfrm>
            <a:off x="6700839" y="1089025"/>
            <a:ext cx="4914900" cy="1006475"/>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rtl="1">
              <a:buNone/>
            </a:pPr>
            <a:r>
              <a:rPr lang="en-US" sz="7200" dirty="0">
                <a:solidFill>
                  <a:srgbClr val="FFC000"/>
                </a:solidFill>
              </a:rPr>
              <a:t>Bird </a:t>
            </a:r>
            <a:r>
              <a:rPr lang="en-US" sz="7200" dirty="0" err="1">
                <a:solidFill>
                  <a:srgbClr val="FFC000"/>
                </a:solidFill>
              </a:rPr>
              <a:t>filtler</a:t>
            </a:r>
            <a:r>
              <a:rPr lang="en-US" sz="7200" dirty="0">
                <a:solidFill>
                  <a:srgbClr val="FFC000"/>
                </a:solidFill>
              </a:rPr>
              <a:t> bank features</a:t>
            </a:r>
          </a:p>
          <a:p>
            <a:pPr marL="0" indent="0" algn="r" rtl="1">
              <a:buNone/>
            </a:pPr>
            <a:endParaRPr lang="en-US" dirty="0"/>
          </a:p>
        </p:txBody>
      </p:sp>
      <p:pic>
        <p:nvPicPr>
          <p:cNvPr id="79" name="Picture 78" descr="A picture containing clock&#10;&#10;Description automatically generated">
            <a:extLst>
              <a:ext uri="{FF2B5EF4-FFF2-40B4-BE49-F238E27FC236}">
                <a16:creationId xmlns:a16="http://schemas.microsoft.com/office/drawing/2014/main" id="{DAEA96DC-6472-45EE-B453-F8D2610F82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755276"/>
            <a:ext cx="6210297" cy="4566150"/>
          </a:xfrm>
          <a:prstGeom prst="rect">
            <a:avLst/>
          </a:prstGeom>
        </p:spPr>
      </p:pic>
      <p:pic>
        <p:nvPicPr>
          <p:cNvPr id="4" name="Picture 3" descr="A picture containing clock&#10;&#10;Description automatically generated">
            <a:extLst>
              <a:ext uri="{FF2B5EF4-FFF2-40B4-BE49-F238E27FC236}">
                <a16:creationId xmlns:a16="http://schemas.microsoft.com/office/drawing/2014/main" id="{E9A1184A-1558-40B3-9288-5D2A29AB84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4582" y="1744663"/>
            <a:ext cx="5972183" cy="4575142"/>
          </a:xfrm>
          <a:prstGeom prst="rect">
            <a:avLst/>
          </a:prstGeom>
        </p:spPr>
      </p:pic>
    </p:spTree>
    <p:extLst>
      <p:ext uri="{BB962C8B-B14F-4D97-AF65-F5344CB8AC3E}">
        <p14:creationId xmlns:p14="http://schemas.microsoft.com/office/powerpoint/2010/main" val="3021545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40E1C-5627-41A9-A701-99107E78E78D}"/>
              </a:ext>
            </a:extLst>
          </p:cNvPr>
          <p:cNvSpPr>
            <a:spLocks noGrp="1"/>
          </p:cNvSpPr>
          <p:nvPr>
            <p:ph type="title"/>
          </p:nvPr>
        </p:nvSpPr>
        <p:spPr>
          <a:xfrm>
            <a:off x="1141412" y="89709"/>
            <a:ext cx="9905998" cy="1478570"/>
          </a:xfrm>
        </p:spPr>
        <p:txBody>
          <a:bodyPr>
            <a:normAutofit/>
          </a:bodyPr>
          <a:lstStyle/>
          <a:p>
            <a:pPr algn="ctr"/>
            <a:r>
              <a:rPr lang="he-IL" sz="4400" dirty="0">
                <a:solidFill>
                  <a:srgbClr val="FFFF00"/>
                </a:solidFill>
              </a:rPr>
              <a:t>תוצאות רשת נוירונים</a:t>
            </a:r>
            <a:br>
              <a:rPr lang="he-IL" sz="4400" dirty="0">
                <a:solidFill>
                  <a:srgbClr val="FFFF00"/>
                </a:solidFill>
              </a:rPr>
            </a:br>
            <a:endParaRPr lang="en-IL" sz="4400" dirty="0">
              <a:solidFill>
                <a:srgbClr val="FFFF00"/>
              </a:solidFill>
            </a:endParaRPr>
          </a:p>
        </p:txBody>
      </p:sp>
      <p:sp>
        <p:nvSpPr>
          <p:cNvPr id="55" name="Title 1">
            <a:extLst>
              <a:ext uri="{FF2B5EF4-FFF2-40B4-BE49-F238E27FC236}">
                <a16:creationId xmlns:a16="http://schemas.microsoft.com/office/drawing/2014/main" id="{27215695-ABCC-438C-A6B0-23B261E9AE4F}"/>
              </a:ext>
            </a:extLst>
          </p:cNvPr>
          <p:cNvSpPr txBox="1">
            <a:spLocks/>
          </p:cNvSpPr>
          <p:nvPr/>
        </p:nvSpPr>
        <p:spPr>
          <a:xfrm>
            <a:off x="1698623" y="266606"/>
            <a:ext cx="8791575" cy="13016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endParaRPr lang="en" sz="2800" dirty="0">
              <a:solidFill>
                <a:srgbClr val="FFFF00"/>
              </a:solidFill>
            </a:endParaRPr>
          </a:p>
        </p:txBody>
      </p:sp>
      <p:sp>
        <p:nvSpPr>
          <p:cNvPr id="4" name="Content Placeholder 3">
            <a:extLst>
              <a:ext uri="{FF2B5EF4-FFF2-40B4-BE49-F238E27FC236}">
                <a16:creationId xmlns:a16="http://schemas.microsoft.com/office/drawing/2014/main" id="{CC9A5605-CB18-4F3D-BC50-A3C8D826CCB6}"/>
              </a:ext>
            </a:extLst>
          </p:cNvPr>
          <p:cNvSpPr>
            <a:spLocks noGrp="1"/>
          </p:cNvSpPr>
          <p:nvPr>
            <p:ph idx="1"/>
          </p:nvPr>
        </p:nvSpPr>
        <p:spPr>
          <a:xfrm>
            <a:off x="1141412" y="1568279"/>
            <a:ext cx="9905999" cy="4700338"/>
          </a:xfrm>
        </p:spPr>
        <p:txBody>
          <a:bodyPr/>
          <a:lstStyle/>
          <a:p>
            <a:pPr lvl="1" algn="r" rtl="1"/>
            <a:r>
              <a:rPr lang="he-IL" sz="2800" dirty="0"/>
              <a:t>נציג את תוצאות רשת נוירונים על ידי </a:t>
            </a:r>
            <a:r>
              <a:rPr lang="en" sz="2800" dirty="0">
                <a:solidFill>
                  <a:srgbClr val="FFC000"/>
                </a:solidFill>
              </a:rPr>
              <a:t>Confusion matrix</a:t>
            </a:r>
          </a:p>
          <a:p>
            <a:pPr lvl="1" algn="r" rtl="1"/>
            <a:r>
              <a:rPr lang="en" sz="2800" dirty="0"/>
              <a:t>Confusion matrix</a:t>
            </a:r>
            <a:r>
              <a:rPr lang="he-IL" sz="2800" dirty="0"/>
              <a:t> – טבלה ריבועית שבה כל </a:t>
            </a:r>
            <a:r>
              <a:rPr lang="he-IL" sz="2800" dirty="0">
                <a:solidFill>
                  <a:srgbClr val="FFC000"/>
                </a:solidFill>
              </a:rPr>
              <a:t>שורה</a:t>
            </a:r>
            <a:r>
              <a:rPr lang="en-US" sz="2800" dirty="0"/>
              <a:t> </a:t>
            </a:r>
            <a:r>
              <a:rPr lang="he-IL" sz="2800" dirty="0"/>
              <a:t>​​מייצגת את המופעים במחלקה חזויה ואילו כל </a:t>
            </a:r>
            <a:r>
              <a:rPr lang="he-IL" sz="2800" dirty="0">
                <a:solidFill>
                  <a:srgbClr val="FFC000"/>
                </a:solidFill>
              </a:rPr>
              <a:t>עמודה</a:t>
            </a:r>
            <a:r>
              <a:rPr lang="he-IL" sz="2800" dirty="0"/>
              <a:t> מייצגת את המופעים במחלקה בפועל</a:t>
            </a:r>
          </a:p>
          <a:p>
            <a:pPr lvl="1" algn="r" rtl="1"/>
            <a:r>
              <a:rPr lang="he-IL" sz="2800" dirty="0"/>
              <a:t>הערכים בטבלה </a:t>
            </a:r>
            <a:r>
              <a:rPr lang="he-IL" sz="2800" dirty="0">
                <a:solidFill>
                  <a:srgbClr val="FFC000"/>
                </a:solidFill>
              </a:rPr>
              <a:t>מנורמלים</a:t>
            </a:r>
            <a:r>
              <a:rPr lang="he-IL" sz="2800" dirty="0"/>
              <a:t> לפי סך כול הדגימות לכול מחלקה</a:t>
            </a:r>
          </a:p>
          <a:p>
            <a:pPr lvl="1" algn="r" rtl="1"/>
            <a:r>
              <a:rPr lang="he-IL" sz="2800" dirty="0"/>
              <a:t>הערכים בטבלה</a:t>
            </a:r>
            <a:r>
              <a:rPr lang="en-US" sz="2800" dirty="0"/>
              <a:t> </a:t>
            </a:r>
            <a:r>
              <a:rPr lang="he-IL" sz="2800" dirty="0"/>
              <a:t> וכך גם אחוז ההצלחה וסטיית התקן הם לאחר </a:t>
            </a:r>
            <a:r>
              <a:rPr lang="he-IL" sz="2800" dirty="0">
                <a:solidFill>
                  <a:srgbClr val="FFC000"/>
                </a:solidFill>
              </a:rPr>
              <a:t>מיצוע</a:t>
            </a:r>
            <a:r>
              <a:rPr lang="he-IL" sz="2800" dirty="0"/>
              <a:t> של מספר הרצות </a:t>
            </a:r>
            <a:r>
              <a:rPr lang="en-US" sz="2800" dirty="0">
                <a:solidFill>
                  <a:srgbClr val="FFC000"/>
                </a:solidFill>
              </a:rPr>
              <a:t>Cross validation</a:t>
            </a:r>
          </a:p>
          <a:p>
            <a:pPr marL="457200" lvl="1" indent="0" algn="r" rtl="1">
              <a:buNone/>
            </a:pPr>
            <a:br>
              <a:rPr lang="he-IL" dirty="0"/>
            </a:br>
            <a:endParaRPr lang="he-IL" dirty="0"/>
          </a:p>
        </p:txBody>
      </p:sp>
    </p:spTree>
    <p:extLst>
      <p:ext uri="{BB962C8B-B14F-4D97-AF65-F5344CB8AC3E}">
        <p14:creationId xmlns:p14="http://schemas.microsoft.com/office/powerpoint/2010/main" val="18853052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40E1C-5627-41A9-A701-99107E78E78D}"/>
              </a:ext>
            </a:extLst>
          </p:cNvPr>
          <p:cNvSpPr>
            <a:spLocks noGrp="1"/>
          </p:cNvSpPr>
          <p:nvPr>
            <p:ph type="title"/>
          </p:nvPr>
        </p:nvSpPr>
        <p:spPr>
          <a:xfrm>
            <a:off x="1141412" y="89709"/>
            <a:ext cx="9905998" cy="1478570"/>
          </a:xfrm>
        </p:spPr>
        <p:txBody>
          <a:bodyPr>
            <a:normAutofit/>
          </a:bodyPr>
          <a:lstStyle/>
          <a:p>
            <a:pPr algn="ctr"/>
            <a:r>
              <a:rPr lang="he-IL" sz="4400" dirty="0">
                <a:solidFill>
                  <a:srgbClr val="FFFF00"/>
                </a:solidFill>
              </a:rPr>
              <a:t>תוצאות רשת נוירונים</a:t>
            </a:r>
            <a:br>
              <a:rPr lang="he-IL" sz="4400" dirty="0">
                <a:solidFill>
                  <a:srgbClr val="FFFF00"/>
                </a:solidFill>
              </a:rPr>
            </a:br>
            <a:endParaRPr lang="en-IL" sz="4400" dirty="0">
              <a:solidFill>
                <a:srgbClr val="FFFF00"/>
              </a:solidFill>
            </a:endParaRPr>
          </a:p>
        </p:txBody>
      </p:sp>
      <p:graphicFrame>
        <p:nvGraphicFramePr>
          <p:cNvPr id="5" name="Content Placeholder 4">
            <a:extLst>
              <a:ext uri="{FF2B5EF4-FFF2-40B4-BE49-F238E27FC236}">
                <a16:creationId xmlns:a16="http://schemas.microsoft.com/office/drawing/2014/main" id="{5362686D-B204-41D1-A3DC-47E19BB45B53}"/>
              </a:ext>
            </a:extLst>
          </p:cNvPr>
          <p:cNvGraphicFramePr>
            <a:graphicFrameLocks noGrp="1"/>
          </p:cNvGraphicFramePr>
          <p:nvPr>
            <p:ph idx="1"/>
            <p:extLst>
              <p:ext uri="{D42A27DB-BD31-4B8C-83A1-F6EECF244321}">
                <p14:modId xmlns:p14="http://schemas.microsoft.com/office/powerpoint/2010/main" val="3686393086"/>
              </p:ext>
            </p:extLst>
          </p:nvPr>
        </p:nvGraphicFramePr>
        <p:xfrm>
          <a:off x="150811" y="1568279"/>
          <a:ext cx="11887201" cy="3752061"/>
        </p:xfrm>
        <a:graphic>
          <a:graphicData uri="http://schemas.openxmlformats.org/drawingml/2006/table">
            <a:tbl>
              <a:tblPr>
                <a:tableStyleId>{5DA37D80-6434-44D0-A028-1B22A696006F}</a:tableStyleId>
              </a:tblPr>
              <a:tblGrid>
                <a:gridCol w="1270274">
                  <a:extLst>
                    <a:ext uri="{9D8B030D-6E8A-4147-A177-3AD203B41FA5}">
                      <a16:colId xmlns:a16="http://schemas.microsoft.com/office/drawing/2014/main" val="1216437991"/>
                    </a:ext>
                  </a:extLst>
                </a:gridCol>
                <a:gridCol w="963351">
                  <a:extLst>
                    <a:ext uri="{9D8B030D-6E8A-4147-A177-3AD203B41FA5}">
                      <a16:colId xmlns:a16="http://schemas.microsoft.com/office/drawing/2014/main" val="2826189337"/>
                    </a:ext>
                  </a:extLst>
                </a:gridCol>
                <a:gridCol w="963351">
                  <a:extLst>
                    <a:ext uri="{9D8B030D-6E8A-4147-A177-3AD203B41FA5}">
                      <a16:colId xmlns:a16="http://schemas.microsoft.com/office/drawing/2014/main" val="3383660719"/>
                    </a:ext>
                  </a:extLst>
                </a:gridCol>
                <a:gridCol w="1083767">
                  <a:extLst>
                    <a:ext uri="{9D8B030D-6E8A-4147-A177-3AD203B41FA5}">
                      <a16:colId xmlns:a16="http://schemas.microsoft.com/office/drawing/2014/main" val="960266738"/>
                    </a:ext>
                  </a:extLst>
                </a:gridCol>
                <a:gridCol w="963351">
                  <a:extLst>
                    <a:ext uri="{9D8B030D-6E8A-4147-A177-3AD203B41FA5}">
                      <a16:colId xmlns:a16="http://schemas.microsoft.com/office/drawing/2014/main" val="3140419617"/>
                    </a:ext>
                  </a:extLst>
                </a:gridCol>
                <a:gridCol w="1164047">
                  <a:extLst>
                    <a:ext uri="{9D8B030D-6E8A-4147-A177-3AD203B41FA5}">
                      <a16:colId xmlns:a16="http://schemas.microsoft.com/office/drawing/2014/main" val="820091873"/>
                    </a:ext>
                  </a:extLst>
                </a:gridCol>
                <a:gridCol w="963351">
                  <a:extLst>
                    <a:ext uri="{9D8B030D-6E8A-4147-A177-3AD203B41FA5}">
                      <a16:colId xmlns:a16="http://schemas.microsoft.com/office/drawing/2014/main" val="1598710417"/>
                    </a:ext>
                  </a:extLst>
                </a:gridCol>
                <a:gridCol w="1304539">
                  <a:extLst>
                    <a:ext uri="{9D8B030D-6E8A-4147-A177-3AD203B41FA5}">
                      <a16:colId xmlns:a16="http://schemas.microsoft.com/office/drawing/2014/main" val="2990369165"/>
                    </a:ext>
                  </a:extLst>
                </a:gridCol>
                <a:gridCol w="1284468">
                  <a:extLst>
                    <a:ext uri="{9D8B030D-6E8A-4147-A177-3AD203B41FA5}">
                      <a16:colId xmlns:a16="http://schemas.microsoft.com/office/drawing/2014/main" val="296537810"/>
                    </a:ext>
                  </a:extLst>
                </a:gridCol>
                <a:gridCol w="963351">
                  <a:extLst>
                    <a:ext uri="{9D8B030D-6E8A-4147-A177-3AD203B41FA5}">
                      <a16:colId xmlns:a16="http://schemas.microsoft.com/office/drawing/2014/main" val="4252328071"/>
                    </a:ext>
                  </a:extLst>
                </a:gridCol>
                <a:gridCol w="963351">
                  <a:extLst>
                    <a:ext uri="{9D8B030D-6E8A-4147-A177-3AD203B41FA5}">
                      <a16:colId xmlns:a16="http://schemas.microsoft.com/office/drawing/2014/main" val="4023967116"/>
                    </a:ext>
                  </a:extLst>
                </a:gridCol>
              </a:tblGrid>
              <a:tr h="304011">
                <a:tc>
                  <a:txBody>
                    <a:bodyPr/>
                    <a:lstStyle/>
                    <a:p>
                      <a:pPr algn="ctr" fontAlgn="b"/>
                      <a:endParaRPr lang="en-IL" sz="18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Alert</a:t>
                      </a:r>
                      <a:endParaRPr lang="en-US" sz="1800" b="0" i="0" u="none" strike="noStrike" dirty="0">
                        <a:solidFill>
                          <a:srgbClr val="FFFF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Call</a:t>
                      </a:r>
                      <a:endParaRPr lang="en-US" sz="1800" b="0" i="0" u="none" strike="noStrike" dirty="0">
                        <a:solidFill>
                          <a:srgbClr val="FFFF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Long </a:t>
                      </a:r>
                      <a:r>
                        <a:rPr lang="en-US" sz="1800" u="none" strike="noStrike" dirty="0" err="1">
                          <a:effectLst/>
                        </a:rPr>
                        <a:t>tril</a:t>
                      </a:r>
                      <a:endParaRPr lang="en-US" sz="1800" b="0" i="0" u="none" strike="noStrike" dirty="0">
                        <a:solidFill>
                          <a:srgbClr val="FFFF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Rattle</a:t>
                      </a:r>
                      <a:endParaRPr lang="en-US" sz="1800" b="0" i="0" u="none" strike="noStrike" dirty="0">
                        <a:solidFill>
                          <a:srgbClr val="FFFF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Short </a:t>
                      </a:r>
                      <a:r>
                        <a:rPr lang="en-US" sz="1800" u="none" strike="noStrike" dirty="0" err="1">
                          <a:effectLst/>
                        </a:rPr>
                        <a:t>tril</a:t>
                      </a:r>
                      <a:endParaRPr lang="en-US" sz="1800" b="0" i="0" u="none" strike="noStrike" dirty="0">
                        <a:solidFill>
                          <a:srgbClr val="FFFF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Snore</a:t>
                      </a:r>
                      <a:endParaRPr lang="en-US" sz="1800" b="0" i="0" u="none" strike="noStrike" dirty="0">
                        <a:solidFill>
                          <a:srgbClr val="FFFF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Thin </a:t>
                      </a:r>
                      <a:r>
                        <a:rPr lang="en-US" sz="1800" u="none" strike="noStrike" dirty="0" err="1">
                          <a:effectLst/>
                        </a:rPr>
                        <a:t>tril</a:t>
                      </a:r>
                      <a:endParaRPr lang="en-US" sz="1800" b="0" i="0" u="none" strike="noStrike" dirty="0">
                        <a:solidFill>
                          <a:srgbClr val="FFFF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Trembling</a:t>
                      </a:r>
                      <a:endParaRPr lang="en-US" sz="1800" b="0" i="0" u="none" strike="noStrike" dirty="0">
                        <a:solidFill>
                          <a:srgbClr val="FFFF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Tut</a:t>
                      </a:r>
                      <a:endParaRPr lang="en-US" sz="1800" b="0" i="0" u="none" strike="noStrike" dirty="0">
                        <a:solidFill>
                          <a:srgbClr val="FFFF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Twittering</a:t>
                      </a:r>
                      <a:endParaRPr lang="en-US" sz="1800" b="0" i="0" u="none" strike="noStrike" dirty="0">
                        <a:solidFill>
                          <a:srgbClr val="FFFF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11201706"/>
                  </a:ext>
                </a:extLst>
              </a:tr>
              <a:tr h="311436">
                <a:tc>
                  <a:txBody>
                    <a:bodyPr/>
                    <a:lstStyle/>
                    <a:p>
                      <a:pPr algn="ctr" fontAlgn="b"/>
                      <a:r>
                        <a:rPr lang="en-US" sz="1800" u="none" strike="noStrike" dirty="0">
                          <a:effectLst/>
                        </a:rPr>
                        <a:t>Alert</a:t>
                      </a:r>
                      <a:endParaRPr lang="en-US" sz="1800" b="0" i="0" u="none" strike="noStrike" dirty="0">
                        <a:solidFill>
                          <a:srgbClr val="FFFF00"/>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0.72</a:t>
                      </a:r>
                      <a:endParaRPr lang="en-IL" sz="2200" b="0" i="0" u="none" strike="noStrike" dirty="0">
                        <a:solidFill>
                          <a:schemeClr val="tx1"/>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IL" sz="2200" u="none" strike="noStrike" dirty="0">
                          <a:effectLst/>
                        </a:rPr>
                        <a:t>0.194</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0.05</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0.02</a:t>
                      </a:r>
                      <a:endParaRPr lang="en-IL" sz="2200" b="0" i="0" u="none" strike="noStrike" dirty="0">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67733419"/>
                  </a:ext>
                </a:extLst>
              </a:tr>
              <a:tr h="311436">
                <a:tc>
                  <a:txBody>
                    <a:bodyPr/>
                    <a:lstStyle/>
                    <a:p>
                      <a:pPr algn="ctr" fontAlgn="b"/>
                      <a:r>
                        <a:rPr lang="en-US" sz="1800" u="none" strike="noStrike" dirty="0">
                          <a:effectLst/>
                        </a:rPr>
                        <a:t>Call</a:t>
                      </a:r>
                      <a:endParaRPr lang="en-US" sz="1800" b="0" i="0" u="none" strike="noStrike" dirty="0">
                        <a:solidFill>
                          <a:srgbClr val="FFFF00"/>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0.2</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0.53</a:t>
                      </a:r>
                      <a:endParaRPr lang="en-IL" sz="2200" b="0" i="0" u="none" strike="noStrike" dirty="0">
                        <a:solidFill>
                          <a:schemeClr val="tx1"/>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lnB w="12700" cap="flat" cmpd="sng" algn="ctr">
                      <a:solidFill>
                        <a:schemeClr val="tx1"/>
                      </a:solidFill>
                      <a:prstDash val="sysDot"/>
                      <a:round/>
                      <a:headEnd type="none" w="med" len="med"/>
                      <a:tailEnd type="none" w="med" len="med"/>
                    </a:lnB>
                  </a:tcPr>
                </a:tc>
                <a:tc>
                  <a:txBody>
                    <a:bodyPr/>
                    <a:lstStyle/>
                    <a:p>
                      <a:pPr algn="ctr" fontAlgn="b"/>
                      <a:r>
                        <a:rPr lang="en-US"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0.26</a:t>
                      </a:r>
                      <a:endParaRPr lang="en-IL" sz="2200" b="0" i="0" u="none" strike="noStrike" dirty="0">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43677553"/>
                  </a:ext>
                </a:extLst>
              </a:tr>
              <a:tr h="311436">
                <a:tc>
                  <a:txBody>
                    <a:bodyPr/>
                    <a:lstStyle/>
                    <a:p>
                      <a:pPr algn="ctr" fontAlgn="b"/>
                      <a:r>
                        <a:rPr lang="en-US" sz="1800" u="none" strike="noStrike" dirty="0">
                          <a:effectLst/>
                        </a:rPr>
                        <a:t>Long </a:t>
                      </a:r>
                      <a:r>
                        <a:rPr lang="en-US" sz="1800" u="none" strike="noStrike" dirty="0" err="1">
                          <a:effectLst/>
                        </a:rPr>
                        <a:t>thril</a:t>
                      </a:r>
                      <a:endParaRPr lang="en-US" sz="1800" b="0" i="0" u="none" strike="noStrike" dirty="0">
                        <a:solidFill>
                          <a:srgbClr val="FFFF00"/>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2200" b="0" i="0" u="none" strike="noStrike" dirty="0">
                          <a:solidFill>
                            <a:schemeClr val="tx1"/>
                          </a:solidFill>
                          <a:effectLst/>
                          <a:latin typeface="Calibri" panose="020F0502020204030204" pitchFamily="34" charset="0"/>
                        </a:rPr>
                        <a:t>1</a:t>
                      </a:r>
                      <a:endParaRPr lang="en-IL" sz="2200" b="0" i="0" u="none" strike="noStrike" dirty="0">
                        <a:solidFill>
                          <a:schemeClr val="tx1"/>
                        </a:solidFill>
                        <a:effectLst/>
                        <a:latin typeface="Calibri" panose="020F0502020204030204" pitchFamily="34" charset="0"/>
                      </a:endParaRPr>
                    </a:p>
                  </a:txBody>
                  <a:tcPr marL="9525" marR="9525" marT="9525" marB="0" anchor="b">
                    <a:lnT w="12700" cap="flat" cmpd="sng" algn="ctr">
                      <a:solidFill>
                        <a:schemeClr val="tx1"/>
                      </a:solidFill>
                      <a:prstDash val="sysDot"/>
                      <a:round/>
                      <a:headEnd type="none" w="med" len="med"/>
                      <a:tailEnd type="none" w="med" len="med"/>
                    </a:lnT>
                    <a:solidFill>
                      <a:schemeClr val="bg1"/>
                    </a:solidFill>
                  </a:tcPr>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2200" b="0" i="0" u="none" strike="noStrike" dirty="0">
                          <a:solidFill>
                            <a:schemeClr val="tx1"/>
                          </a:solidFill>
                          <a:effectLst/>
                          <a:latin typeface="Calibri" panose="020F0502020204030204" pitchFamily="34" charset="0"/>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323725"/>
                  </a:ext>
                </a:extLst>
              </a:tr>
              <a:tr h="311436">
                <a:tc>
                  <a:txBody>
                    <a:bodyPr/>
                    <a:lstStyle/>
                    <a:p>
                      <a:pPr algn="ctr" fontAlgn="b"/>
                      <a:r>
                        <a:rPr lang="en-US" sz="1800" u="none" strike="noStrike" dirty="0">
                          <a:effectLst/>
                        </a:rPr>
                        <a:t>Rattle</a:t>
                      </a:r>
                      <a:endParaRPr lang="en-US" sz="1800" b="0" i="0" u="none" strike="noStrike" dirty="0">
                        <a:solidFill>
                          <a:srgbClr val="FFFF00"/>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0.1</a:t>
                      </a:r>
                      <a:r>
                        <a:rPr lang="en-US" sz="2200" u="none" strike="noStrike" dirty="0">
                          <a:effectLst/>
                        </a:rPr>
                        <a:t>2</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2200" b="0" i="0" u="none" strike="noStrike" dirty="0">
                          <a:solidFill>
                            <a:schemeClr val="tx1"/>
                          </a:solidFill>
                          <a:effectLst/>
                          <a:latin typeface="Calibri" panose="020F0502020204030204" pitchFamily="34" charset="0"/>
                        </a:rPr>
                        <a:t>0.82</a:t>
                      </a:r>
                      <a:endParaRPr lang="en-IL" sz="2200" b="0" i="0" u="none" strike="noStrike" dirty="0">
                        <a:solidFill>
                          <a:schemeClr val="tx1"/>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2200" b="0" i="0" u="none" strike="noStrike" dirty="0">
                          <a:solidFill>
                            <a:schemeClr val="tx1"/>
                          </a:solidFill>
                          <a:effectLst/>
                          <a:latin typeface="Calibri" panose="020F0502020204030204" pitchFamily="34" charset="0"/>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0.05</a:t>
                      </a:r>
                      <a:endParaRPr lang="en-IL" sz="2200" b="0" i="0" u="none" strike="noStrike" dirty="0">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43416920"/>
                  </a:ext>
                </a:extLst>
              </a:tr>
              <a:tr h="311436">
                <a:tc>
                  <a:txBody>
                    <a:bodyPr/>
                    <a:lstStyle/>
                    <a:p>
                      <a:pPr algn="ctr" fontAlgn="b"/>
                      <a:r>
                        <a:rPr lang="en-US" sz="1800" u="none" strike="noStrike" dirty="0">
                          <a:effectLst/>
                        </a:rPr>
                        <a:t>Short </a:t>
                      </a:r>
                      <a:r>
                        <a:rPr lang="en-US" sz="1800" u="none" strike="noStrike" dirty="0" err="1">
                          <a:effectLst/>
                        </a:rPr>
                        <a:t>thril</a:t>
                      </a:r>
                      <a:endParaRPr lang="en-US" sz="1800" b="0" i="0" u="none" strike="noStrike" dirty="0">
                        <a:solidFill>
                          <a:srgbClr val="FFFF00"/>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0.02</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2200" b="0" i="0" u="none" strike="noStrike" dirty="0">
                          <a:solidFill>
                            <a:schemeClr val="tx1"/>
                          </a:solidFill>
                          <a:effectLst/>
                          <a:latin typeface="Calibri" panose="020F0502020204030204" pitchFamily="34" charset="0"/>
                        </a:rPr>
                        <a:t>0.85</a:t>
                      </a:r>
                      <a:endParaRPr lang="en-IL" sz="2200" b="0" i="0" u="none" strike="noStrike" dirty="0">
                        <a:solidFill>
                          <a:schemeClr val="tx1"/>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0.12</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47101170"/>
                  </a:ext>
                </a:extLst>
              </a:tr>
              <a:tr h="311436">
                <a:tc>
                  <a:txBody>
                    <a:bodyPr/>
                    <a:lstStyle/>
                    <a:p>
                      <a:pPr algn="ctr" fontAlgn="b"/>
                      <a:r>
                        <a:rPr lang="en-US" sz="1800" u="none" strike="noStrike" dirty="0" err="1">
                          <a:effectLst/>
                        </a:rPr>
                        <a:t>Snnore</a:t>
                      </a:r>
                      <a:endParaRPr lang="en-US" sz="1800" b="0" i="0" u="none" strike="noStrike" dirty="0">
                        <a:solidFill>
                          <a:srgbClr val="FFFF00"/>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b="0" i="0" u="none" strike="noStrike" dirty="0">
                          <a:solidFill>
                            <a:schemeClr val="tx1"/>
                          </a:solidFill>
                          <a:effectLst/>
                          <a:latin typeface="Calibri" panose="020F0502020204030204" pitchFamily="34" charset="0"/>
                        </a:rPr>
                        <a:t>0.9</a:t>
                      </a:r>
                      <a:r>
                        <a:rPr lang="en-US" sz="2200" b="0" i="0" u="none" strike="noStrike" dirty="0">
                          <a:solidFill>
                            <a:schemeClr val="tx1"/>
                          </a:solidFill>
                          <a:effectLst/>
                          <a:latin typeface="Calibri" panose="020F0502020204030204" pitchFamily="34" charset="0"/>
                        </a:rPr>
                        <a:t>1</a:t>
                      </a:r>
                      <a:endParaRPr lang="en-IL" sz="2200" b="0" i="0" u="none" strike="noStrike" dirty="0">
                        <a:solidFill>
                          <a:schemeClr val="tx1"/>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0.09</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71482024"/>
                  </a:ext>
                </a:extLst>
              </a:tr>
              <a:tr h="311436">
                <a:tc>
                  <a:txBody>
                    <a:bodyPr/>
                    <a:lstStyle/>
                    <a:p>
                      <a:pPr algn="ctr" fontAlgn="b"/>
                      <a:r>
                        <a:rPr lang="en-US" sz="1800" u="none" strike="noStrike" dirty="0">
                          <a:effectLst/>
                        </a:rPr>
                        <a:t>Thin </a:t>
                      </a:r>
                      <a:r>
                        <a:rPr lang="en-US" sz="1800" u="none" strike="noStrike" dirty="0" err="1">
                          <a:effectLst/>
                        </a:rPr>
                        <a:t>thril</a:t>
                      </a:r>
                      <a:endParaRPr lang="en-US" sz="1800" b="0" i="0" u="none" strike="noStrike" dirty="0">
                        <a:solidFill>
                          <a:srgbClr val="FFFF00"/>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2200" b="0" i="0" u="none" strike="noStrike" dirty="0">
                          <a:solidFill>
                            <a:schemeClr val="tx1"/>
                          </a:solidFill>
                          <a:effectLst/>
                          <a:latin typeface="Calibri" panose="020F0502020204030204" pitchFamily="34" charset="0"/>
                        </a:rPr>
                        <a:t>1</a:t>
                      </a:r>
                      <a:endParaRPr lang="en-IL" sz="2200" b="0" i="0" u="none" strike="noStrike" dirty="0">
                        <a:solidFill>
                          <a:schemeClr val="tx1"/>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13558714"/>
                  </a:ext>
                </a:extLst>
              </a:tr>
              <a:tr h="311436">
                <a:tc>
                  <a:txBody>
                    <a:bodyPr/>
                    <a:lstStyle/>
                    <a:p>
                      <a:pPr algn="ctr" fontAlgn="b"/>
                      <a:r>
                        <a:rPr lang="en-US" sz="1800" u="none" strike="noStrike" dirty="0">
                          <a:effectLst/>
                        </a:rPr>
                        <a:t>Trembling</a:t>
                      </a:r>
                      <a:endParaRPr lang="en-US" sz="1800" b="0" i="0" u="none" strike="noStrike" dirty="0">
                        <a:solidFill>
                          <a:srgbClr val="FFFF00"/>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1</a:t>
                      </a:r>
                      <a:endParaRPr lang="en-IL" sz="2200" b="0" i="0" u="none" strike="noStrike" dirty="0">
                        <a:solidFill>
                          <a:schemeClr val="tx1"/>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IL" sz="2200" u="none" strike="noStrike">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14921177"/>
                  </a:ext>
                </a:extLst>
              </a:tr>
              <a:tr h="311436">
                <a:tc>
                  <a:txBody>
                    <a:bodyPr/>
                    <a:lstStyle/>
                    <a:p>
                      <a:pPr algn="ctr" fontAlgn="b"/>
                      <a:r>
                        <a:rPr lang="en-US" sz="1800" u="none" strike="noStrike" dirty="0">
                          <a:effectLst/>
                        </a:rPr>
                        <a:t>Tut</a:t>
                      </a:r>
                      <a:endParaRPr lang="en-US" sz="1800" b="0" i="0" u="none" strike="noStrike" dirty="0">
                        <a:solidFill>
                          <a:srgbClr val="FFFF00"/>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2200" b="0" i="0" u="none" strike="noStrike" dirty="0">
                          <a:solidFill>
                            <a:schemeClr val="tx1"/>
                          </a:solidFill>
                          <a:effectLst/>
                          <a:latin typeface="Calibri" panose="020F0502020204030204" pitchFamily="34" charset="0"/>
                        </a:rPr>
                        <a:t>1</a:t>
                      </a:r>
                      <a:endParaRPr lang="en-IL" sz="2200" b="0" i="0" u="none" strike="noStrike" dirty="0">
                        <a:solidFill>
                          <a:schemeClr val="tx1"/>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93966447"/>
                  </a:ext>
                </a:extLst>
              </a:tr>
              <a:tr h="311436">
                <a:tc>
                  <a:txBody>
                    <a:bodyPr/>
                    <a:lstStyle/>
                    <a:p>
                      <a:pPr algn="ctr" fontAlgn="b"/>
                      <a:r>
                        <a:rPr lang="en-US" sz="1800" u="none" strike="noStrike" dirty="0">
                          <a:effectLst/>
                        </a:rPr>
                        <a:t>Twittering</a:t>
                      </a:r>
                      <a:endParaRPr lang="en-US" sz="1800" b="0" i="0" u="none" strike="noStrike" dirty="0">
                        <a:solidFill>
                          <a:srgbClr val="FFFF00"/>
                        </a:solidFill>
                        <a:effectLst/>
                        <a:latin typeface="Calibri" panose="020F0502020204030204" pitchFamily="34" charset="0"/>
                      </a:endParaRPr>
                    </a:p>
                  </a:txBody>
                  <a:tcPr marL="9525" marR="9525" marT="9525" marB="0" anchor="b"/>
                </a:tc>
                <a:tc>
                  <a:txBody>
                    <a:bodyPr/>
                    <a:lstStyle/>
                    <a:p>
                      <a:pPr algn="ctr" fontAlgn="b"/>
                      <a:r>
                        <a:rPr lang="en-IL" sz="2200" b="0" i="0" u="none" strike="noStrike" dirty="0">
                          <a:solidFill>
                            <a:schemeClr val="tx1"/>
                          </a:solidFill>
                          <a:effectLst/>
                          <a:latin typeface="Calibri" panose="020F0502020204030204" pitchFamily="34" charset="0"/>
                        </a:rPr>
                        <a:t>0.15</a:t>
                      </a:r>
                    </a:p>
                  </a:txBody>
                  <a:tcPr marL="9525" marR="9525" marT="9525" marB="0" anchor="b"/>
                </a:tc>
                <a:tc>
                  <a:txBody>
                    <a:bodyPr/>
                    <a:lstStyle/>
                    <a:p>
                      <a:pPr algn="ctr" fontAlgn="b"/>
                      <a:r>
                        <a:rPr lang="en-IL" sz="2200" b="0" i="0" u="none" strike="noStrike" dirty="0">
                          <a:solidFill>
                            <a:schemeClr val="tx1"/>
                          </a:solidFill>
                          <a:effectLst/>
                          <a:latin typeface="Calibri" panose="020F0502020204030204" pitchFamily="34" charset="0"/>
                        </a:rPr>
                        <a:t>0.11</a:t>
                      </a:r>
                    </a:p>
                  </a:txBody>
                  <a:tcPr marL="9525" marR="9525" marT="9525" marB="0" anchor="b"/>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dirty="0">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IL" sz="2200" u="none" strike="noStrike">
                          <a:effectLst/>
                        </a:rPr>
                        <a:t>0</a:t>
                      </a:r>
                      <a:endParaRPr lang="en-IL" sz="2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2200" b="0" i="0" u="none" strike="noStrike" dirty="0">
                          <a:solidFill>
                            <a:schemeClr val="tx1"/>
                          </a:solidFill>
                          <a:effectLst/>
                          <a:latin typeface="Calibri" panose="020F0502020204030204" pitchFamily="34" charset="0"/>
                        </a:rPr>
                        <a:t>0.73</a:t>
                      </a:r>
                      <a:endParaRPr lang="en-IL" sz="2200" b="0" i="0" u="none" strike="noStrike" dirty="0">
                        <a:solidFill>
                          <a:schemeClr val="tx1"/>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656992371"/>
                  </a:ext>
                </a:extLst>
              </a:tr>
            </a:tbl>
          </a:graphicData>
        </a:graphic>
      </p:graphicFrame>
      <p:sp>
        <p:nvSpPr>
          <p:cNvPr id="55" name="Title 1">
            <a:extLst>
              <a:ext uri="{FF2B5EF4-FFF2-40B4-BE49-F238E27FC236}">
                <a16:creationId xmlns:a16="http://schemas.microsoft.com/office/drawing/2014/main" id="{27215695-ABCC-438C-A6B0-23B261E9AE4F}"/>
              </a:ext>
            </a:extLst>
          </p:cNvPr>
          <p:cNvSpPr txBox="1">
            <a:spLocks/>
          </p:cNvSpPr>
          <p:nvPr/>
        </p:nvSpPr>
        <p:spPr>
          <a:xfrm>
            <a:off x="1698623" y="266606"/>
            <a:ext cx="8791575" cy="13016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 sz="2800" dirty="0">
                <a:solidFill>
                  <a:srgbClr val="FFFF00"/>
                </a:solidFill>
              </a:rPr>
              <a:t>Confusion matrix</a:t>
            </a:r>
          </a:p>
        </p:txBody>
      </p:sp>
      <p:sp>
        <p:nvSpPr>
          <p:cNvPr id="56" name="Title 1">
            <a:extLst>
              <a:ext uri="{FF2B5EF4-FFF2-40B4-BE49-F238E27FC236}">
                <a16:creationId xmlns:a16="http://schemas.microsoft.com/office/drawing/2014/main" id="{9B3C817B-FB6F-48C2-9AB2-9C0385EBF479}"/>
              </a:ext>
            </a:extLst>
          </p:cNvPr>
          <p:cNvSpPr txBox="1">
            <a:spLocks/>
          </p:cNvSpPr>
          <p:nvPr/>
        </p:nvSpPr>
        <p:spPr>
          <a:xfrm>
            <a:off x="150811" y="5166906"/>
            <a:ext cx="11207579" cy="11214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r"/>
            <a:r>
              <a:rPr lang="he-IL" sz="2800" dirty="0"/>
              <a:t>ממוצע אחוזי ההצלחה  : </a:t>
            </a:r>
            <a:r>
              <a:rPr lang="he-IL" sz="2800" dirty="0">
                <a:solidFill>
                  <a:srgbClr val="FFC000"/>
                </a:solidFill>
              </a:rPr>
              <a:t>%</a:t>
            </a:r>
            <a:r>
              <a:rPr lang="he-IL" sz="2800" dirty="0"/>
              <a:t> </a:t>
            </a:r>
            <a:r>
              <a:rPr lang="he-IL" sz="2800" dirty="0">
                <a:solidFill>
                  <a:srgbClr val="FFC000"/>
                </a:solidFill>
              </a:rPr>
              <a:t>85.93</a:t>
            </a:r>
            <a:endParaRPr lang="en-US" sz="2800" dirty="0">
              <a:solidFill>
                <a:srgbClr val="FFC000"/>
              </a:solidFill>
            </a:endParaRPr>
          </a:p>
          <a:p>
            <a:pPr algn="r"/>
            <a:r>
              <a:rPr lang="he-IL" sz="2800" dirty="0"/>
              <a:t>סטיית תקן באחוזי ההצלחה: </a:t>
            </a:r>
            <a:r>
              <a:rPr lang="he-IL" sz="2800" dirty="0">
                <a:solidFill>
                  <a:srgbClr val="FFC000"/>
                </a:solidFill>
              </a:rPr>
              <a:t>4.71%</a:t>
            </a:r>
            <a:endParaRPr lang="en" sz="2800" dirty="0"/>
          </a:p>
        </p:txBody>
      </p:sp>
    </p:spTree>
    <p:extLst>
      <p:ext uri="{BB962C8B-B14F-4D97-AF65-F5344CB8AC3E}">
        <p14:creationId xmlns:p14="http://schemas.microsoft.com/office/powerpoint/2010/main" val="1828903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F3A05-CE42-49FD-878C-F37A6F9ECF2D}"/>
              </a:ext>
            </a:extLst>
          </p:cNvPr>
          <p:cNvSpPr>
            <a:spLocks noGrp="1"/>
          </p:cNvSpPr>
          <p:nvPr>
            <p:ph type="title"/>
          </p:nvPr>
        </p:nvSpPr>
        <p:spPr/>
        <p:txBody>
          <a:bodyPr>
            <a:normAutofit/>
          </a:bodyPr>
          <a:lstStyle/>
          <a:p>
            <a:pPr algn="ctr"/>
            <a:r>
              <a:rPr lang="he-IL" sz="4000" b="1" dirty="0">
                <a:solidFill>
                  <a:srgbClr val="FFFF00"/>
                </a:solidFill>
                <a:latin typeface="Arial" panose="020B0604020202020204" pitchFamily="34" charset="0"/>
                <a:cs typeface="Arial" panose="020B0604020202020204" pitchFamily="34" charset="0"/>
              </a:rPr>
              <a:t>האות - קריאת השלדג</a:t>
            </a:r>
            <a:endParaRPr lang="x-none" sz="4000" dirty="0">
              <a:solidFill>
                <a:srgbClr val="FFFF00"/>
              </a:solidFill>
            </a:endParaRPr>
          </a:p>
        </p:txBody>
      </p:sp>
      <p:pic>
        <p:nvPicPr>
          <p:cNvPr id="5" name="Call of White-throated Kingfisher.mp4">
            <a:hlinkClick r:id="" action="ppaction://media"/>
            <a:extLst>
              <a:ext uri="{FF2B5EF4-FFF2-40B4-BE49-F238E27FC236}">
                <a16:creationId xmlns:a16="http://schemas.microsoft.com/office/drawing/2014/main" id="{8788568D-437D-4EAC-AF82-FAB3D61397D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2946400" y="2249488"/>
            <a:ext cx="6296025" cy="3541712"/>
          </a:xfrm>
          <a:prstGeom prst="rect">
            <a:avLst/>
          </a:prstGeom>
        </p:spPr>
      </p:pic>
    </p:spTree>
    <p:extLst>
      <p:ext uri="{BB962C8B-B14F-4D97-AF65-F5344CB8AC3E}">
        <p14:creationId xmlns:p14="http://schemas.microsoft.com/office/powerpoint/2010/main" val="42068234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8B751-63DF-466D-B088-89F6A13D13C7}"/>
              </a:ext>
            </a:extLst>
          </p:cNvPr>
          <p:cNvSpPr>
            <a:spLocks noGrp="1"/>
          </p:cNvSpPr>
          <p:nvPr>
            <p:ph type="title"/>
          </p:nvPr>
        </p:nvSpPr>
        <p:spPr>
          <a:xfrm>
            <a:off x="1141413" y="618518"/>
            <a:ext cx="4685529" cy="1478570"/>
          </a:xfrm>
        </p:spPr>
        <p:txBody>
          <a:bodyPr>
            <a:normAutofit/>
          </a:bodyPr>
          <a:lstStyle/>
          <a:p>
            <a:pPr algn="ctr"/>
            <a:r>
              <a:rPr lang="he-IL" sz="4400" dirty="0">
                <a:solidFill>
                  <a:srgbClr val="FFFF00"/>
                </a:solidFill>
              </a:rPr>
              <a:t>מסקנות</a:t>
            </a:r>
            <a:endParaRPr lang="en-IL" sz="4400" dirty="0">
              <a:solidFill>
                <a:srgbClr val="FFFF00"/>
              </a:solidFill>
            </a:endParaRPr>
          </a:p>
        </p:txBody>
      </p:sp>
      <p:sp>
        <p:nvSpPr>
          <p:cNvPr id="16" name="Content Placeholder 15">
            <a:extLst>
              <a:ext uri="{FF2B5EF4-FFF2-40B4-BE49-F238E27FC236}">
                <a16:creationId xmlns:a16="http://schemas.microsoft.com/office/drawing/2014/main" id="{9734FB56-A2A1-4AB8-AE1A-EDDC90BB97EF}"/>
              </a:ext>
            </a:extLst>
          </p:cNvPr>
          <p:cNvSpPr>
            <a:spLocks noGrp="1"/>
          </p:cNvSpPr>
          <p:nvPr>
            <p:ph idx="1"/>
          </p:nvPr>
        </p:nvSpPr>
        <p:spPr>
          <a:xfrm>
            <a:off x="1141413" y="2249487"/>
            <a:ext cx="4685530" cy="3541714"/>
          </a:xfrm>
        </p:spPr>
        <p:txBody>
          <a:bodyPr>
            <a:normAutofit/>
          </a:bodyPr>
          <a:lstStyle/>
          <a:p>
            <a:pPr algn="r" rtl="1">
              <a:lnSpc>
                <a:spcPct val="110000"/>
              </a:lnSpc>
            </a:pPr>
            <a:r>
              <a:rPr lang="he-IL" sz="2300" dirty="0"/>
              <a:t>אלגוריתמי למידה לא מודרכת אכן מצליחים במידה רבה לתקף כל את החלוקה של הצוות הביולוגי</a:t>
            </a:r>
          </a:p>
          <a:p>
            <a:pPr algn="r" rtl="1">
              <a:lnSpc>
                <a:spcPct val="110000"/>
              </a:lnSpc>
            </a:pPr>
            <a:r>
              <a:rPr lang="he-IL" sz="2300" dirty="0"/>
              <a:t>לא מצאנו העדפה ברורה ל</a:t>
            </a:r>
            <a:r>
              <a:rPr lang="en-US" sz="2300" dirty="0"/>
              <a:t>Filter bank</a:t>
            </a:r>
            <a:r>
              <a:rPr lang="he-IL" sz="2300" dirty="0"/>
              <a:t> מסוים מבין 3 הסוגים שבחנו</a:t>
            </a:r>
          </a:p>
          <a:p>
            <a:pPr algn="r" rtl="1">
              <a:lnSpc>
                <a:spcPct val="110000"/>
              </a:lnSpc>
            </a:pPr>
            <a:r>
              <a:rPr lang="he-IL" sz="2300" dirty="0"/>
              <a:t>הוספת המידע התדרי למידע להמפירי שיפר משמעותית את תוצאות האלגוריתמים השונים</a:t>
            </a:r>
          </a:p>
          <a:p>
            <a:pPr algn="r" rtl="1">
              <a:lnSpc>
                <a:spcPct val="110000"/>
              </a:lnSpc>
            </a:pPr>
            <a:endParaRPr lang="he-IL" sz="2300" dirty="0"/>
          </a:p>
        </p:txBody>
      </p:sp>
      <p:sp>
        <p:nvSpPr>
          <p:cNvPr id="40" name="Rectangle 36">
            <a:extLst>
              <a:ext uri="{FF2B5EF4-FFF2-40B4-BE49-F238E27FC236}">
                <a16:creationId xmlns:a16="http://schemas.microsoft.com/office/drawing/2014/main" id="{A735DC16-D6FB-4D67-8E25-6251808DA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1" cy="6858000"/>
          </a:xfrm>
          <a:prstGeom prst="rect">
            <a:avLst/>
          </a:prstGeom>
          <a:solidFill>
            <a:schemeClr val="tx1"/>
          </a:solidFill>
          <a:ln>
            <a:noFill/>
          </a:ln>
          <a:effectLst>
            <a:innerShdw blurRad="63500" dist="12700" dir="108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ell phone&#10;&#10;Description automatically generated">
            <a:extLst>
              <a:ext uri="{FF2B5EF4-FFF2-40B4-BE49-F238E27FC236}">
                <a16:creationId xmlns:a16="http://schemas.microsoft.com/office/drawing/2014/main" id="{AD92B726-44B5-4D13-9F9B-0BC92085278A}"/>
              </a:ext>
            </a:extLst>
          </p:cNvPr>
          <p:cNvPicPr>
            <a:picLocks noChangeAspect="1"/>
          </p:cNvPicPr>
          <p:nvPr/>
        </p:nvPicPr>
        <p:blipFill>
          <a:blip r:embed="rId3"/>
          <a:stretch>
            <a:fillRect/>
          </a:stretch>
        </p:blipFill>
        <p:spPr>
          <a:xfrm>
            <a:off x="6420908" y="340603"/>
            <a:ext cx="2364317" cy="2702076"/>
          </a:xfrm>
          <a:prstGeom prst="rect">
            <a:avLst/>
          </a:prstGeom>
        </p:spPr>
      </p:pic>
      <p:sp useBgFill="1">
        <p:nvSpPr>
          <p:cNvPr id="39" name="Rectangle 38">
            <a:extLst>
              <a:ext uri="{FF2B5EF4-FFF2-40B4-BE49-F238E27FC236}">
                <a16:creationId xmlns:a16="http://schemas.microsoft.com/office/drawing/2014/main" id="{B771D315-9BAE-4AE3-A485-621C657CCC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8280" y="0"/>
            <a:ext cx="91440" cy="3474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10" descr="A screenshot of a cell phone&#10;&#10;Description automatically generated">
            <a:extLst>
              <a:ext uri="{FF2B5EF4-FFF2-40B4-BE49-F238E27FC236}">
                <a16:creationId xmlns:a16="http://schemas.microsoft.com/office/drawing/2014/main" id="{0D99B749-597A-42C3-A6F8-802C016911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6655" y="142875"/>
            <a:ext cx="2660438" cy="3124200"/>
          </a:xfrm>
          <a:prstGeom prst="rect">
            <a:avLst/>
          </a:prstGeom>
        </p:spPr>
      </p:pic>
      <p:sp useBgFill="1">
        <p:nvSpPr>
          <p:cNvPr id="41" name="Rectangle 40">
            <a:extLst>
              <a:ext uri="{FF2B5EF4-FFF2-40B4-BE49-F238E27FC236}">
                <a16:creationId xmlns:a16="http://schemas.microsoft.com/office/drawing/2014/main" id="{FF3DE91F-11CD-40BC-A65F-E2A57C803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3383280"/>
            <a:ext cx="6096002"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clock&#10;&#10;Description automatically generated">
            <a:extLst>
              <a:ext uri="{FF2B5EF4-FFF2-40B4-BE49-F238E27FC236}">
                <a16:creationId xmlns:a16="http://schemas.microsoft.com/office/drawing/2014/main" id="{E3B63DF6-90FD-40BA-B23E-82F8DC2E72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1036" y="3796452"/>
            <a:ext cx="4436945" cy="2739814"/>
          </a:xfrm>
          <a:prstGeom prst="rect">
            <a:avLst/>
          </a:prstGeom>
        </p:spPr>
      </p:pic>
    </p:spTree>
    <p:extLst>
      <p:ext uri="{BB962C8B-B14F-4D97-AF65-F5344CB8AC3E}">
        <p14:creationId xmlns:p14="http://schemas.microsoft.com/office/powerpoint/2010/main" val="4073977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64DCF3D2-80CB-4012-9DD0-FDDAD04F7F61}"/>
              </a:ext>
            </a:extLst>
          </p:cNvPr>
          <p:cNvSpPr>
            <a:spLocks noGrp="1"/>
          </p:cNvSpPr>
          <p:nvPr>
            <p:ph type="title"/>
          </p:nvPr>
        </p:nvSpPr>
        <p:spPr>
          <a:xfrm>
            <a:off x="4996085" y="-144085"/>
            <a:ext cx="3084891" cy="1478570"/>
          </a:xfrm>
        </p:spPr>
        <p:txBody>
          <a:bodyPr>
            <a:normAutofit/>
          </a:bodyPr>
          <a:lstStyle/>
          <a:p>
            <a:r>
              <a:rPr lang="he-IL" sz="4000" dirty="0">
                <a:solidFill>
                  <a:srgbClr val="FFFF00"/>
                </a:solidFill>
              </a:rPr>
              <a:t>סיכום</a:t>
            </a:r>
            <a:endParaRPr lang="en-IL" sz="3200" dirty="0">
              <a:solidFill>
                <a:srgbClr val="FFFF00"/>
              </a:solidFill>
            </a:endParaRPr>
          </a:p>
        </p:txBody>
      </p:sp>
      <p:pic>
        <p:nvPicPr>
          <p:cNvPr id="4" name="Picture 3" descr="A small bird sitting on a branch&#10;&#10;Description automatically generated">
            <a:extLst>
              <a:ext uri="{FF2B5EF4-FFF2-40B4-BE49-F238E27FC236}">
                <a16:creationId xmlns:a16="http://schemas.microsoft.com/office/drawing/2014/main" id="{D4E17745-68F5-43EF-9810-477A0CDEF627}"/>
              </a:ext>
            </a:extLst>
          </p:cNvPr>
          <p:cNvPicPr>
            <a:picLocks noChangeAspect="1"/>
          </p:cNvPicPr>
          <p:nvPr/>
        </p:nvPicPr>
        <p:blipFill rotWithShape="1">
          <a:blip r:embed="rId4">
            <a:extLst>
              <a:ext uri="{28A0092B-C50C-407E-A947-70E740481C1C}">
                <a14:useLocalDpi xmlns:a14="http://schemas.microsoft.com/office/drawing/2010/main" val="0"/>
              </a:ext>
            </a:extLst>
          </a:blip>
          <a:srcRect l="2037" r="9790" b="-1"/>
          <a:stretch/>
        </p:blipFill>
        <p:spPr>
          <a:xfrm>
            <a:off x="513640" y="1246188"/>
            <a:ext cx="5672466" cy="4644232"/>
          </a:xfrm>
          <a:prstGeom prst="rect">
            <a:avLst/>
          </a:prstGeom>
        </p:spPr>
      </p:pic>
      <p:grpSp>
        <p:nvGrpSpPr>
          <p:cNvPr id="13" name="Group 12">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33CD2F9C-90A5-41DA-9A4D-D51550D6F5E2}"/>
              </a:ext>
            </a:extLst>
          </p:cNvPr>
          <p:cNvSpPr>
            <a:spLocks noGrp="1"/>
          </p:cNvSpPr>
          <p:nvPr>
            <p:ph idx="1"/>
          </p:nvPr>
        </p:nvSpPr>
        <p:spPr>
          <a:xfrm>
            <a:off x="6205156" y="1246188"/>
            <a:ext cx="5353432" cy="4644232"/>
          </a:xfrm>
        </p:spPr>
        <p:txBody>
          <a:bodyPr>
            <a:normAutofit/>
          </a:bodyPr>
          <a:lstStyle/>
          <a:p>
            <a:pPr algn="r" rtl="1"/>
            <a:r>
              <a:rPr lang="he-IL" sz="2000" dirty="0"/>
              <a:t>מטרת הפרויקט:</a:t>
            </a:r>
          </a:p>
          <a:p>
            <a:pPr lvl="1" algn="r" rtl="1"/>
            <a:r>
              <a:rPr lang="he-IL" dirty="0"/>
              <a:t>לימוד אלגוריתמי </a:t>
            </a:r>
            <a:r>
              <a:rPr lang="he-IL" dirty="0">
                <a:solidFill>
                  <a:srgbClr val="FFC000"/>
                </a:solidFill>
              </a:rPr>
              <a:t>חדשים</a:t>
            </a:r>
            <a:r>
              <a:rPr lang="he-IL" dirty="0"/>
              <a:t> לדוגמא :</a:t>
            </a:r>
            <a:r>
              <a:rPr lang="en-US" dirty="0"/>
              <a:t> T-</a:t>
            </a:r>
            <a:r>
              <a:rPr lang="en-US" dirty="0" err="1"/>
              <a:t>sne</a:t>
            </a:r>
            <a:r>
              <a:rPr lang="en-US" dirty="0"/>
              <a:t>, SOM</a:t>
            </a:r>
          </a:p>
          <a:p>
            <a:pPr lvl="1" algn="r" rtl="1"/>
            <a:r>
              <a:rPr lang="he-IL" dirty="0">
                <a:solidFill>
                  <a:srgbClr val="FFC000"/>
                </a:solidFill>
              </a:rPr>
              <a:t>תקוף</a:t>
            </a:r>
            <a:r>
              <a:rPr lang="he-IL" dirty="0"/>
              <a:t> את החלוקה של הצוות הביולוגי</a:t>
            </a:r>
          </a:p>
          <a:p>
            <a:pPr lvl="1" algn="r" rtl="1"/>
            <a:r>
              <a:rPr lang="he-IL" dirty="0">
                <a:solidFill>
                  <a:srgbClr val="FFC000"/>
                </a:solidFill>
              </a:rPr>
              <a:t>סייוג</a:t>
            </a:r>
            <a:r>
              <a:rPr lang="he-IL" dirty="0"/>
              <a:t> קריאות השלדג</a:t>
            </a:r>
          </a:p>
          <a:p>
            <a:pPr marL="457200" lvl="1" indent="0" algn="r" rtl="1">
              <a:buNone/>
            </a:pPr>
            <a:endParaRPr lang="he-IL" dirty="0"/>
          </a:p>
          <a:p>
            <a:pPr marL="457200" lvl="1" indent="0" algn="r" rtl="1">
              <a:buNone/>
            </a:pPr>
            <a:endParaRPr lang="he-IL" dirty="0"/>
          </a:p>
          <a:p>
            <a:pPr algn="r" rtl="1"/>
            <a:r>
              <a:rPr lang="he-IL" sz="2000" dirty="0"/>
              <a:t>המשך מחקר – על מנת להגיע לתוצאות סיווג גבוהות יותר יש </a:t>
            </a:r>
            <a:r>
              <a:rPr lang="he-IL" sz="2000" dirty="0">
                <a:solidFill>
                  <a:srgbClr val="FFC000"/>
                </a:solidFill>
              </a:rPr>
              <a:t>להמשיך לחקור </a:t>
            </a:r>
            <a:r>
              <a:rPr lang="he-IL" sz="2000" dirty="0"/>
              <a:t>את השלדג ולנסות </a:t>
            </a:r>
            <a:r>
              <a:rPr lang="en-US" sz="2000" dirty="0"/>
              <a:t>Filter bank </a:t>
            </a:r>
            <a:r>
              <a:rPr lang="he-IL" sz="2000" dirty="0"/>
              <a:t> </a:t>
            </a:r>
            <a:r>
              <a:rPr lang="he-IL" sz="2000" dirty="0">
                <a:solidFill>
                  <a:srgbClr val="FFC000"/>
                </a:solidFill>
              </a:rPr>
              <a:t>נוספים</a:t>
            </a:r>
          </a:p>
          <a:p>
            <a:pPr marL="0" indent="0" algn="r" rtl="1">
              <a:buNone/>
            </a:pPr>
            <a:endParaRPr lang="he-IL" sz="1800" dirty="0"/>
          </a:p>
          <a:p>
            <a:pPr lvl="1" algn="r" rtl="1"/>
            <a:endParaRPr lang="he-IL" sz="1800" dirty="0"/>
          </a:p>
          <a:p>
            <a:pPr marL="0" indent="0" algn="r" rtl="1">
              <a:buNone/>
            </a:pPr>
            <a:endParaRPr lang="he-IL" sz="1800" dirty="0"/>
          </a:p>
        </p:txBody>
      </p:sp>
    </p:spTree>
    <p:extLst>
      <p:ext uri="{BB962C8B-B14F-4D97-AF65-F5344CB8AC3E}">
        <p14:creationId xmlns:p14="http://schemas.microsoft.com/office/powerpoint/2010/main" val="264426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210894"/>
            <a:ext cx="11150598" cy="1478570"/>
          </a:xfrm>
        </p:spPr>
        <p:txBody>
          <a:bodyPr>
            <a:normAutofit/>
          </a:bodyPr>
          <a:lstStyle/>
          <a:p>
            <a:pPr algn="ctr"/>
            <a:r>
              <a:rPr lang="en-US" dirty="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Visualization using t-SNE</a:t>
            </a:r>
            <a:br>
              <a:rPr lang="en-US" dirty="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endParaRPr lang="en-US" dirty="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981200" y="1600201"/>
            <a:ext cx="8610600" cy="4525963"/>
          </a:xfrm>
        </p:spPr>
        <p:txBody>
          <a:bodyPr>
            <a:normAutofit/>
          </a:bodyPr>
          <a:lstStyle/>
          <a:p>
            <a:pPr marL="457200" indent="-457200">
              <a:buFont typeface="Arial"/>
              <a:buChar char="•"/>
            </a:pPr>
            <a:r>
              <a:rPr lang="en-US">
                <a:solidFill>
                  <a:srgbClr val="FFC000"/>
                </a:solidFill>
              </a:rPr>
              <a:t>t- distributed Stochastic Neighbor Embedding </a:t>
            </a:r>
          </a:p>
          <a:p>
            <a:pPr marL="0" indent="0">
              <a:buNone/>
            </a:pPr>
            <a:r>
              <a:rPr lang="en-US">
                <a:solidFill>
                  <a:srgbClr val="008000"/>
                </a:solidFill>
              </a:rPr>
              <a:t>    </a:t>
            </a:r>
            <a:r>
              <a:rPr lang="en-US">
                <a:solidFill>
                  <a:srgbClr val="FFC000"/>
                </a:solidFill>
              </a:rPr>
              <a:t>(t-SNE), </a:t>
            </a:r>
            <a:r>
              <a:rPr lang="en-US" i="1"/>
              <a:t>(</a:t>
            </a:r>
            <a:r>
              <a:rPr lang="en-US" sz="2700" i="1">
                <a:cs typeface="+mj-cs"/>
              </a:rPr>
              <a:t>van der Maaten &amp; Hinton,2008</a:t>
            </a:r>
            <a:r>
              <a:rPr lang="en-US" i="1"/>
              <a:t>) </a:t>
            </a:r>
          </a:p>
          <a:p>
            <a:pPr marL="457200" indent="-457200">
              <a:buFont typeface="Arial"/>
              <a:buChar char="•"/>
            </a:pPr>
            <a:r>
              <a:rPr lang="en-US"/>
              <a:t>A non-linear method for Dimensionality reduction.</a:t>
            </a:r>
          </a:p>
          <a:p>
            <a:pPr marL="457200" indent="-457200">
              <a:buFont typeface="Arial"/>
              <a:buChar char="•"/>
            </a:pPr>
            <a:r>
              <a:rPr lang="en-US"/>
              <a:t>t-SNE aims at preserving the local neighborhood structure of a set of data points in a high-dimensional space while converting it into 2 or 3 dimensional data.</a:t>
            </a:r>
          </a:p>
          <a:p>
            <a:pPr marL="457200" indent="-457200">
              <a:buFont typeface="Arial"/>
              <a:buChar char="•"/>
            </a:pPr>
            <a:r>
              <a:rPr lang="en-US"/>
              <a:t>Global structure such as clusters can be also preserved.</a:t>
            </a:r>
          </a:p>
          <a:p>
            <a:endParaRPr lang="en-US" dirty="0"/>
          </a:p>
        </p:txBody>
      </p:sp>
      <p:sp>
        <p:nvSpPr>
          <p:cNvPr id="4" name="Content Placeholder 2">
            <a:extLst>
              <a:ext uri="{FF2B5EF4-FFF2-40B4-BE49-F238E27FC236}">
                <a16:creationId xmlns:a16="http://schemas.microsoft.com/office/drawing/2014/main" id="{A8FCD23D-CFD4-4C70-9850-42074543656D}"/>
              </a:ext>
            </a:extLst>
          </p:cNvPr>
          <p:cNvSpPr txBox="1">
            <a:spLocks/>
          </p:cNvSpPr>
          <p:nvPr/>
        </p:nvSpPr>
        <p:spPr>
          <a:xfrm>
            <a:off x="3225800" y="6126164"/>
            <a:ext cx="8610600" cy="6941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r" rtl="1"/>
            <a:r>
              <a:rPr lang="he-IL" dirty="0">
                <a:effectLst>
                  <a:outerShdw blurRad="38100" dist="38100" dir="2700000" algn="tl">
                    <a:srgbClr val="000000">
                      <a:alpha val="43137"/>
                    </a:srgbClr>
                  </a:outerShdw>
                </a:effectLst>
                <a:latin typeface="Arial" panose="020B0604020202020204" pitchFamily="34" charset="0"/>
              </a:rPr>
              <a:t>קרדיט לפרופסור יזהר לבנר</a:t>
            </a:r>
            <a:endParaRPr lang="en-US" dirty="0"/>
          </a:p>
        </p:txBody>
      </p:sp>
    </p:spTree>
    <p:extLst>
      <p:ext uri="{BB962C8B-B14F-4D97-AF65-F5344CB8AC3E}">
        <p14:creationId xmlns:p14="http://schemas.microsoft.com/office/powerpoint/2010/main" val="31697767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313" y="184666"/>
            <a:ext cx="9905998" cy="1478570"/>
          </a:xfrm>
        </p:spPr>
        <p:txBody>
          <a:bodyPr/>
          <a:lstStyle/>
          <a:p>
            <a:pPr algn="ctr"/>
            <a:r>
              <a:rPr lang="en-US" b="1" dirty="0">
                <a:solidFill>
                  <a:srgbClr val="FFFF00"/>
                </a:solidFill>
              </a:rPr>
              <a:t>t-SNE – cont.</a:t>
            </a:r>
          </a:p>
        </p:txBody>
      </p:sp>
      <p:sp>
        <p:nvSpPr>
          <p:cNvPr id="3" name="Content Placeholder 2"/>
          <p:cNvSpPr>
            <a:spLocks noGrp="1"/>
          </p:cNvSpPr>
          <p:nvPr>
            <p:ph idx="1"/>
          </p:nvPr>
        </p:nvSpPr>
        <p:spPr>
          <a:xfrm>
            <a:off x="1141412" y="1560512"/>
            <a:ext cx="9905999" cy="4939439"/>
          </a:xfrm>
        </p:spPr>
        <p:txBody>
          <a:bodyPr>
            <a:normAutofit fontScale="92500" lnSpcReduction="10000"/>
          </a:bodyPr>
          <a:lstStyle/>
          <a:p>
            <a:r>
              <a:rPr lang="en-US" sz="2800" dirty="0"/>
              <a:t>High dimensional space:</a:t>
            </a:r>
          </a:p>
          <a:p>
            <a:pPr marL="0" indent="0">
              <a:buNone/>
            </a:pPr>
            <a:r>
              <a:rPr lang="en-US" sz="2800" dirty="0"/>
              <a:t>Converting distances between data points into pairwise conditional probabilities (similarities, affinities) according to a </a:t>
            </a:r>
            <a:r>
              <a:rPr lang="en-US" sz="2800" dirty="0">
                <a:solidFill>
                  <a:srgbClr val="FFC000"/>
                </a:solidFill>
              </a:rPr>
              <a:t>Gaussian pdf</a:t>
            </a:r>
            <a:r>
              <a:rPr lang="en-US" sz="2800" dirty="0"/>
              <a:t>, centered at X</a:t>
            </a:r>
            <a:r>
              <a:rPr lang="en-US" sz="2100" dirty="0"/>
              <a:t>i </a:t>
            </a:r>
            <a:r>
              <a:rPr lang="en-US" sz="2800" dirty="0"/>
              <a:t>:</a:t>
            </a:r>
          </a:p>
          <a:p>
            <a:pPr marL="0" indent="0">
              <a:buNone/>
            </a:pPr>
            <a:endParaRPr lang="en-US" sz="2700" dirty="0"/>
          </a:p>
          <a:p>
            <a:pPr marL="0" indent="0">
              <a:buNone/>
            </a:pPr>
            <a:endParaRPr lang="en-US" sz="2700" dirty="0"/>
          </a:p>
          <a:p>
            <a:pPr marL="0" indent="0">
              <a:buNone/>
            </a:pPr>
            <a:endParaRPr lang="en-US" sz="2700" dirty="0"/>
          </a:p>
          <a:p>
            <a:pPr marL="0" indent="0">
              <a:buNone/>
            </a:pPr>
            <a:endParaRPr lang="en-US" sz="2700" dirty="0"/>
          </a:p>
          <a:p>
            <a:pPr marL="0" indent="0">
              <a:buNone/>
            </a:pPr>
            <a:r>
              <a:rPr lang="en-US" sz="2700" dirty="0"/>
              <a:t>Setting: </a:t>
            </a:r>
          </a:p>
          <a:p>
            <a:pPr marL="0" indent="0">
              <a:buNone/>
            </a:pPr>
            <a:endParaRPr lang="en-US" dirty="0"/>
          </a:p>
        </p:txBody>
      </p:sp>
      <p:sp>
        <p:nvSpPr>
          <p:cNvPr id="4"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l" rtl="0"/>
            <a:endParaRPr lang="he-IL">
              <a:solidFill>
                <a:prstClr val="black"/>
              </a:solidFill>
            </a:endParaRPr>
          </a:p>
        </p:txBody>
      </p:sp>
      <p:graphicFrame>
        <p:nvGraphicFramePr>
          <p:cNvPr id="5" name="אובייקט 4"/>
          <p:cNvGraphicFramePr>
            <a:graphicFrameLocks noChangeAspect="1"/>
          </p:cNvGraphicFramePr>
          <p:nvPr>
            <p:extLst>
              <p:ext uri="{D42A27DB-BD31-4B8C-83A1-F6EECF244321}">
                <p14:modId xmlns:p14="http://schemas.microsoft.com/office/powerpoint/2010/main" val="3100274834"/>
              </p:ext>
            </p:extLst>
          </p:nvPr>
        </p:nvGraphicFramePr>
        <p:xfrm>
          <a:off x="2133600" y="3581400"/>
          <a:ext cx="3243263" cy="1716088"/>
        </p:xfrm>
        <a:graphic>
          <a:graphicData uri="http://schemas.openxmlformats.org/presentationml/2006/ole">
            <mc:AlternateContent xmlns:mc="http://schemas.openxmlformats.org/markup-compatibility/2006">
              <mc:Choice xmlns:v="urn:schemas-microsoft-com:vml" Requires="v">
                <p:oleObj spid="_x0000_s2202" name="Equation" r:id="rId4" imgW="1511280" imgH="838080" progId="Equation.DSMT4">
                  <p:embed/>
                </p:oleObj>
              </mc:Choice>
              <mc:Fallback>
                <p:oleObj name="Equation" r:id="rId4" imgW="1511280" imgH="838080" progId="Equation.DSMT4">
                  <p:embed/>
                  <p:pic>
                    <p:nvPicPr>
                      <p:cNvPr id="5" name="אובייקט 4"/>
                      <p:cNvPicPr>
                        <a:picLocks noChangeAspect="1" noChangeArrowheads="1"/>
                      </p:cNvPicPr>
                      <p:nvPr/>
                    </p:nvPicPr>
                    <p:blipFill>
                      <a:blip r:embed="rId5">
                        <a:alphaModFix/>
                      </a:blip>
                      <a:srcRect/>
                      <a:stretch>
                        <a:fillRect/>
                      </a:stretch>
                    </p:blipFill>
                    <p:spPr bwMode="auto">
                      <a:xfrm>
                        <a:off x="2133600" y="3581400"/>
                        <a:ext cx="3243263" cy="1716088"/>
                      </a:xfrm>
                      <a:prstGeom prst="rect">
                        <a:avLst/>
                      </a:prstGeom>
                      <a:solidFill>
                        <a:schemeClr val="tx1"/>
                      </a:solidFill>
                      <a:ln>
                        <a:noFill/>
                      </a:ln>
                    </p:spPr>
                  </p:pic>
                </p:oleObj>
              </mc:Fallback>
            </mc:AlternateContent>
          </a:graphicData>
        </a:graphic>
      </p:graphicFrame>
      <p:graphicFrame>
        <p:nvGraphicFramePr>
          <p:cNvPr id="6" name="אובייקט 5"/>
          <p:cNvGraphicFramePr>
            <a:graphicFrameLocks noChangeAspect="1"/>
          </p:cNvGraphicFramePr>
          <p:nvPr>
            <p:extLst>
              <p:ext uri="{D42A27DB-BD31-4B8C-83A1-F6EECF244321}">
                <p14:modId xmlns:p14="http://schemas.microsoft.com/office/powerpoint/2010/main" val="403723611"/>
              </p:ext>
            </p:extLst>
          </p:nvPr>
        </p:nvGraphicFramePr>
        <p:xfrm>
          <a:off x="2492566" y="5423577"/>
          <a:ext cx="2262188" cy="987425"/>
        </p:xfrm>
        <a:graphic>
          <a:graphicData uri="http://schemas.openxmlformats.org/presentationml/2006/ole">
            <mc:AlternateContent xmlns:mc="http://schemas.openxmlformats.org/markup-compatibility/2006">
              <mc:Choice xmlns:v="urn:schemas-microsoft-com:vml" Requires="v">
                <p:oleObj spid="_x0000_s2203" name="Equation" r:id="rId6" imgW="1054080" imgH="482400" progId="Equation.DSMT4">
                  <p:embed/>
                </p:oleObj>
              </mc:Choice>
              <mc:Fallback>
                <p:oleObj name="Equation" r:id="rId6" imgW="1054080" imgH="482400" progId="Equation.DSMT4">
                  <p:embed/>
                  <p:pic>
                    <p:nvPicPr>
                      <p:cNvPr id="6" name="אובייקט 5"/>
                      <p:cNvPicPr>
                        <a:picLocks noChangeAspect="1" noChangeArrowheads="1"/>
                      </p:cNvPicPr>
                      <p:nvPr/>
                    </p:nvPicPr>
                    <p:blipFill>
                      <a:blip r:embed="rId7"/>
                      <a:srcRect/>
                      <a:stretch>
                        <a:fillRect/>
                      </a:stretch>
                    </p:blipFill>
                    <p:spPr bwMode="auto">
                      <a:xfrm>
                        <a:off x="2492566" y="5423577"/>
                        <a:ext cx="2262188" cy="987425"/>
                      </a:xfrm>
                      <a:prstGeom prst="rect">
                        <a:avLst/>
                      </a:prstGeom>
                      <a:solidFill>
                        <a:schemeClr val="tx1"/>
                      </a:solidFill>
                    </p:spPr>
                  </p:pic>
                </p:oleObj>
              </mc:Fallback>
            </mc:AlternateContent>
          </a:graphicData>
        </a:graphic>
      </p:graphicFrame>
      <p:pic>
        <p:nvPicPr>
          <p:cNvPr id="2084" name="Picture 3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56299" y="3261384"/>
            <a:ext cx="4876800" cy="3211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2">
            <a:extLst>
              <a:ext uri="{FF2B5EF4-FFF2-40B4-BE49-F238E27FC236}">
                <a16:creationId xmlns:a16="http://schemas.microsoft.com/office/drawing/2014/main" id="{77171E77-63A6-4877-99C5-0D4C737A328E}"/>
              </a:ext>
            </a:extLst>
          </p:cNvPr>
          <p:cNvSpPr txBox="1">
            <a:spLocks/>
          </p:cNvSpPr>
          <p:nvPr/>
        </p:nvSpPr>
        <p:spPr>
          <a:xfrm>
            <a:off x="3225800" y="6126164"/>
            <a:ext cx="8610600" cy="6941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r" rtl="1"/>
            <a:r>
              <a:rPr lang="he-IL" dirty="0">
                <a:effectLst>
                  <a:outerShdw blurRad="38100" dist="38100" dir="2700000" algn="tl">
                    <a:srgbClr val="000000">
                      <a:alpha val="43137"/>
                    </a:srgbClr>
                  </a:outerShdw>
                </a:effectLst>
                <a:latin typeface="Arial" panose="020B0604020202020204" pitchFamily="34" charset="0"/>
              </a:rPr>
              <a:t>קרדיט לפרופסור יזהר לבנר</a:t>
            </a:r>
            <a:endParaRPr lang="en-US" dirty="0"/>
          </a:p>
        </p:txBody>
      </p:sp>
    </p:spTree>
    <p:extLst>
      <p:ext uri="{BB962C8B-B14F-4D97-AF65-F5344CB8AC3E}">
        <p14:creationId xmlns:p14="http://schemas.microsoft.com/office/powerpoint/2010/main" val="28650416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lstStyle/>
          <a:p>
            <a:pPr algn="ctr"/>
            <a:r>
              <a:rPr lang="en-US" b="1" dirty="0">
                <a:solidFill>
                  <a:srgbClr val="FFFF00"/>
                </a:solidFill>
              </a:rPr>
              <a:t>t-SNE – cont.</a:t>
            </a:r>
          </a:p>
        </p:txBody>
      </p:sp>
      <p:sp>
        <p:nvSpPr>
          <p:cNvPr id="3" name="Content Placeholder 2"/>
          <p:cNvSpPr>
            <a:spLocks noGrp="1"/>
          </p:cNvSpPr>
          <p:nvPr>
            <p:ph idx="1"/>
          </p:nvPr>
        </p:nvSpPr>
        <p:spPr>
          <a:xfrm>
            <a:off x="1141412" y="1335088"/>
            <a:ext cx="9905999" cy="5243512"/>
          </a:xfrm>
        </p:spPr>
        <p:txBody>
          <a:bodyPr>
            <a:normAutofit lnSpcReduction="10000"/>
          </a:bodyPr>
          <a:lstStyle/>
          <a:p>
            <a:r>
              <a:rPr lang="en-US" sz="2800" dirty="0"/>
              <a:t>Low dimensional space:</a:t>
            </a:r>
          </a:p>
          <a:p>
            <a:pPr marL="0" indent="0">
              <a:buNone/>
            </a:pPr>
            <a:r>
              <a:rPr lang="en-US" sz="2800" dirty="0"/>
              <a:t>Converting distances between data points into pairwise joint probabilities using </a:t>
            </a:r>
            <a:r>
              <a:rPr lang="en-US" sz="2800" dirty="0">
                <a:solidFill>
                  <a:srgbClr val="FFC000"/>
                </a:solidFill>
              </a:rPr>
              <a:t>student-t distribution </a:t>
            </a:r>
            <a:r>
              <a:rPr lang="en-US" sz="2800" dirty="0"/>
              <a:t>(</a:t>
            </a:r>
            <a:r>
              <a:rPr lang="en-US" sz="2500" dirty="0"/>
              <a:t>1 </a:t>
            </a:r>
            <a:r>
              <a:rPr lang="en-US" sz="2500" i="1" dirty="0" err="1"/>
              <a:t>df</a:t>
            </a:r>
            <a:r>
              <a:rPr lang="en-US" sz="2800" dirty="0"/>
              <a:t>):</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 </a:t>
            </a:r>
          </a:p>
          <a:p>
            <a:r>
              <a:rPr lang="en-US" sz="2500" dirty="0"/>
              <a:t>Better optimization, aims at solving the crowding problem (heavy tailed distribution).</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700" dirty="0"/>
          </a:p>
          <a:p>
            <a:pPr marL="0" indent="0">
              <a:buNone/>
            </a:pPr>
            <a:endParaRPr lang="en-US" sz="2700" dirty="0"/>
          </a:p>
          <a:p>
            <a:pPr marL="0" indent="0">
              <a:buNone/>
            </a:pPr>
            <a:endParaRPr lang="en-US" sz="2700" dirty="0"/>
          </a:p>
          <a:p>
            <a:pPr marL="0" indent="0">
              <a:buNone/>
            </a:pPr>
            <a:endParaRPr lang="en-US" sz="2700" dirty="0"/>
          </a:p>
          <a:p>
            <a:endParaRPr lang="en-US" sz="2700" dirty="0"/>
          </a:p>
          <a:p>
            <a:pPr marL="0" indent="0">
              <a:buNone/>
            </a:pPr>
            <a:endParaRPr lang="en-US" sz="2700" dirty="0"/>
          </a:p>
          <a:p>
            <a:pPr marL="0" indent="0">
              <a:buNone/>
            </a:pPr>
            <a:endParaRPr lang="en-US" sz="2700" dirty="0"/>
          </a:p>
          <a:p>
            <a:pPr marL="0" indent="0">
              <a:buNone/>
            </a:pPr>
            <a:endParaRPr lang="en-US" dirty="0"/>
          </a:p>
        </p:txBody>
      </p:sp>
      <p:sp>
        <p:nvSpPr>
          <p:cNvPr id="4"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l" rtl="0"/>
            <a:endParaRPr lang="he-IL">
              <a:solidFill>
                <a:prstClr val="black"/>
              </a:solidFill>
            </a:endParaRPr>
          </a:p>
        </p:txBody>
      </p:sp>
      <p:graphicFrame>
        <p:nvGraphicFramePr>
          <p:cNvPr id="5" name="אובייקט 4"/>
          <p:cNvGraphicFramePr>
            <a:graphicFrameLocks noChangeAspect="1"/>
          </p:cNvGraphicFramePr>
          <p:nvPr>
            <p:extLst>
              <p:ext uri="{D42A27DB-BD31-4B8C-83A1-F6EECF244321}">
                <p14:modId xmlns:p14="http://schemas.microsoft.com/office/powerpoint/2010/main" val="2435524234"/>
              </p:ext>
            </p:extLst>
          </p:nvPr>
        </p:nvGraphicFramePr>
        <p:xfrm>
          <a:off x="2090738" y="3683999"/>
          <a:ext cx="3243262" cy="1585913"/>
        </p:xfrm>
        <a:graphic>
          <a:graphicData uri="http://schemas.openxmlformats.org/presentationml/2006/ole">
            <mc:AlternateContent xmlns:mc="http://schemas.openxmlformats.org/markup-compatibility/2006">
              <mc:Choice xmlns:v="urn:schemas-microsoft-com:vml" Requires="v">
                <p:oleObj spid="_x0000_s3151" name="Equation" r:id="rId4" imgW="1511280" imgH="774360" progId="Equation.DSMT4">
                  <p:embed/>
                </p:oleObj>
              </mc:Choice>
              <mc:Fallback>
                <p:oleObj name="Equation" r:id="rId4" imgW="1511280" imgH="774360" progId="Equation.DSMT4">
                  <p:embed/>
                  <p:pic>
                    <p:nvPicPr>
                      <p:cNvPr id="5" name="אובייקט 4"/>
                      <p:cNvPicPr>
                        <a:picLocks noChangeAspect="1" noChangeArrowheads="1"/>
                      </p:cNvPicPr>
                      <p:nvPr/>
                    </p:nvPicPr>
                    <p:blipFill>
                      <a:blip r:embed="rId5"/>
                      <a:srcRect/>
                      <a:stretch>
                        <a:fillRect/>
                      </a:stretch>
                    </p:blipFill>
                    <p:spPr bwMode="auto">
                      <a:xfrm>
                        <a:off x="2090738" y="3683999"/>
                        <a:ext cx="3243262" cy="1585913"/>
                      </a:xfrm>
                      <a:prstGeom prst="rect">
                        <a:avLst/>
                      </a:prstGeom>
                      <a:solidFill>
                        <a:schemeClr val="tx1"/>
                      </a:solidFill>
                    </p:spPr>
                  </p:pic>
                </p:oleObj>
              </mc:Fallback>
            </mc:AlternateContent>
          </a:graphicData>
        </a:graphic>
      </p:graphicFrame>
      <p:pic>
        <p:nvPicPr>
          <p:cNvPr id="1049" name="Picture 2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62060" y="3318279"/>
            <a:ext cx="3518640" cy="2317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a:extLst>
              <a:ext uri="{FF2B5EF4-FFF2-40B4-BE49-F238E27FC236}">
                <a16:creationId xmlns:a16="http://schemas.microsoft.com/office/drawing/2014/main" id="{480FD248-65F8-46D5-96C4-B6DBA19B0244}"/>
              </a:ext>
            </a:extLst>
          </p:cNvPr>
          <p:cNvSpPr txBox="1">
            <a:spLocks/>
          </p:cNvSpPr>
          <p:nvPr/>
        </p:nvSpPr>
        <p:spPr>
          <a:xfrm>
            <a:off x="3225800" y="6126164"/>
            <a:ext cx="8610600" cy="6941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r" rtl="1"/>
            <a:r>
              <a:rPr lang="he-IL" dirty="0">
                <a:effectLst>
                  <a:outerShdw blurRad="38100" dist="38100" dir="2700000" algn="tl">
                    <a:srgbClr val="000000">
                      <a:alpha val="43137"/>
                    </a:srgbClr>
                  </a:outerShdw>
                </a:effectLst>
                <a:latin typeface="Arial" panose="020B0604020202020204" pitchFamily="34" charset="0"/>
              </a:rPr>
              <a:t>קרדיט לפרופסור יזהר לבנר</a:t>
            </a:r>
            <a:endParaRPr lang="en-US" dirty="0"/>
          </a:p>
        </p:txBody>
      </p:sp>
    </p:spTree>
    <p:extLst>
      <p:ext uri="{BB962C8B-B14F-4D97-AF65-F5344CB8AC3E}">
        <p14:creationId xmlns:p14="http://schemas.microsoft.com/office/powerpoint/2010/main" val="3715516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7356"/>
            <a:ext cx="9905998" cy="1478570"/>
          </a:xfrm>
        </p:spPr>
        <p:txBody>
          <a:bodyPr/>
          <a:lstStyle/>
          <a:p>
            <a:pPr algn="ctr"/>
            <a:r>
              <a:rPr lang="en-US" b="1" dirty="0">
                <a:solidFill>
                  <a:srgbClr val="FFFF00"/>
                </a:solidFill>
              </a:rPr>
              <a:t>t-SNE – cont.</a:t>
            </a:r>
          </a:p>
        </p:txBody>
      </p:sp>
      <p:sp>
        <p:nvSpPr>
          <p:cNvPr id="3" name="Content Placeholder 2"/>
          <p:cNvSpPr>
            <a:spLocks noGrp="1"/>
          </p:cNvSpPr>
          <p:nvPr>
            <p:ph idx="1"/>
          </p:nvPr>
        </p:nvSpPr>
        <p:spPr>
          <a:xfrm>
            <a:off x="1981200" y="1371601"/>
            <a:ext cx="8229600" cy="4525963"/>
          </a:xfrm>
        </p:spPr>
        <p:txBody>
          <a:bodyPr>
            <a:normAutofit fontScale="85000" lnSpcReduction="20000"/>
          </a:bodyPr>
          <a:lstStyle/>
          <a:p>
            <a:r>
              <a:rPr lang="en-US" sz="2800" dirty="0"/>
              <a:t>Embedding map points (low dimensional space) </a:t>
            </a:r>
            <a:r>
              <a:rPr lang="en-US" sz="2800" dirty="0">
                <a:sym typeface="Wingdings" panose="05000000000000000000" pitchFamily="2" charset="2"/>
              </a:rPr>
              <a:t> minimization of the cost function (</a:t>
            </a:r>
            <a:r>
              <a:rPr lang="en-US" sz="2800" b="1" dirty="0" err="1">
                <a:solidFill>
                  <a:srgbClr val="FFC000"/>
                </a:solidFill>
              </a:rPr>
              <a:t>Kullback-Leibler</a:t>
            </a:r>
            <a:r>
              <a:rPr lang="en-US" sz="2800" b="1" dirty="0">
                <a:solidFill>
                  <a:srgbClr val="FFC000"/>
                </a:solidFill>
              </a:rPr>
              <a:t> divergence</a:t>
            </a:r>
            <a:r>
              <a:rPr lang="en-US" sz="2800" dirty="0"/>
              <a:t>) :</a:t>
            </a:r>
          </a:p>
          <a:p>
            <a:endParaRPr lang="en-US" sz="2800" dirty="0"/>
          </a:p>
          <a:p>
            <a:endParaRPr lang="en-US" sz="2800" dirty="0"/>
          </a:p>
          <a:p>
            <a:r>
              <a:rPr lang="en-US" sz="2800" dirty="0"/>
              <a:t>The gradient of KL:</a:t>
            </a:r>
          </a:p>
          <a:p>
            <a:endParaRPr lang="en-US" sz="2800" dirty="0"/>
          </a:p>
          <a:p>
            <a:endParaRPr lang="en-US" sz="2800" dirty="0"/>
          </a:p>
          <a:p>
            <a:endParaRPr lang="en-US" sz="2800" dirty="0"/>
          </a:p>
          <a:p>
            <a:r>
              <a:rPr lang="en-US" sz="2800" dirty="0"/>
              <a:t>Optimization:  </a:t>
            </a:r>
            <a:r>
              <a:rPr lang="en-US" sz="2800" b="1" dirty="0">
                <a:solidFill>
                  <a:srgbClr val="FFC000"/>
                </a:solidFill>
              </a:rPr>
              <a:t>gradient descent </a:t>
            </a:r>
            <a:r>
              <a:rPr lang="en-US" sz="2800" dirty="0"/>
              <a:t>with a momentum term</a:t>
            </a:r>
          </a:p>
          <a:p>
            <a:pPr marL="0" indent="0">
              <a:buNone/>
            </a:pPr>
            <a:endParaRPr lang="en-US" sz="2800" dirty="0"/>
          </a:p>
          <a:p>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700" dirty="0"/>
          </a:p>
          <a:p>
            <a:pPr marL="0" indent="0">
              <a:buNone/>
            </a:pPr>
            <a:endParaRPr lang="en-US" sz="2700" dirty="0"/>
          </a:p>
          <a:p>
            <a:pPr marL="0" indent="0">
              <a:buNone/>
            </a:pPr>
            <a:endParaRPr lang="en-US" sz="2700" dirty="0"/>
          </a:p>
          <a:p>
            <a:pPr marL="0" indent="0">
              <a:buNone/>
            </a:pPr>
            <a:endParaRPr lang="en-US" sz="2700" dirty="0"/>
          </a:p>
          <a:p>
            <a:endParaRPr lang="en-US" sz="2700" dirty="0"/>
          </a:p>
          <a:p>
            <a:pPr marL="0" indent="0">
              <a:buNone/>
            </a:pPr>
            <a:endParaRPr lang="en-US" sz="2700" dirty="0"/>
          </a:p>
          <a:p>
            <a:pPr marL="0" indent="0">
              <a:buNone/>
            </a:pPr>
            <a:endParaRPr lang="en-US" sz="2700" dirty="0"/>
          </a:p>
          <a:p>
            <a:pPr marL="0" indent="0">
              <a:buNone/>
            </a:pPr>
            <a:endParaRPr lang="en-US" dirty="0"/>
          </a:p>
        </p:txBody>
      </p:sp>
      <p:sp>
        <p:nvSpPr>
          <p:cNvPr id="4"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l" rtl="0"/>
            <a:endParaRPr lang="he-IL">
              <a:solidFill>
                <a:prstClr val="black"/>
              </a:solidFill>
            </a:endParaRPr>
          </a:p>
        </p:txBody>
      </p:sp>
      <p:graphicFrame>
        <p:nvGraphicFramePr>
          <p:cNvPr id="5" name="אובייקט 4"/>
          <p:cNvGraphicFramePr>
            <a:graphicFrameLocks noChangeAspect="1"/>
          </p:cNvGraphicFramePr>
          <p:nvPr>
            <p:extLst>
              <p:ext uri="{D42A27DB-BD31-4B8C-83A1-F6EECF244321}">
                <p14:modId xmlns:p14="http://schemas.microsoft.com/office/powerpoint/2010/main" val="3989294193"/>
              </p:ext>
            </p:extLst>
          </p:nvPr>
        </p:nvGraphicFramePr>
        <p:xfrm>
          <a:off x="3888580" y="2248707"/>
          <a:ext cx="4798219" cy="962025"/>
        </p:xfrm>
        <a:graphic>
          <a:graphicData uri="http://schemas.openxmlformats.org/presentationml/2006/ole">
            <mc:AlternateContent xmlns:mc="http://schemas.openxmlformats.org/markup-compatibility/2006">
              <mc:Choice xmlns:v="urn:schemas-microsoft-com:vml" Requires="v">
                <p:oleObj spid="_x0000_s4252" name="Equation" r:id="rId4" imgW="2057400" imgH="469800" progId="Equation.DSMT4">
                  <p:embed/>
                </p:oleObj>
              </mc:Choice>
              <mc:Fallback>
                <p:oleObj name="Equation" r:id="rId4" imgW="2057400" imgH="469800" progId="Equation.DSMT4">
                  <p:embed/>
                  <p:pic>
                    <p:nvPicPr>
                      <p:cNvPr id="5" name="אובייקט 4"/>
                      <p:cNvPicPr>
                        <a:picLocks noChangeAspect="1" noChangeArrowheads="1"/>
                      </p:cNvPicPr>
                      <p:nvPr/>
                    </p:nvPicPr>
                    <p:blipFill>
                      <a:blip r:embed="rId5"/>
                      <a:srcRect/>
                      <a:stretch>
                        <a:fillRect/>
                      </a:stretch>
                    </p:blipFill>
                    <p:spPr bwMode="auto">
                      <a:xfrm>
                        <a:off x="3888580" y="2248707"/>
                        <a:ext cx="4798219" cy="962025"/>
                      </a:xfrm>
                      <a:prstGeom prst="rect">
                        <a:avLst/>
                      </a:prstGeom>
                      <a:solidFill>
                        <a:schemeClr val="tx1"/>
                      </a:solidFill>
                    </p:spPr>
                  </p:pic>
                </p:oleObj>
              </mc:Fallback>
            </mc:AlternateContent>
          </a:graphicData>
        </a:graphic>
      </p:graphicFrame>
      <p:graphicFrame>
        <p:nvGraphicFramePr>
          <p:cNvPr id="10" name="אובייקט 9"/>
          <p:cNvGraphicFramePr>
            <a:graphicFrameLocks noChangeAspect="1"/>
          </p:cNvGraphicFramePr>
          <p:nvPr>
            <p:extLst>
              <p:ext uri="{D42A27DB-BD31-4B8C-83A1-F6EECF244321}">
                <p14:modId xmlns:p14="http://schemas.microsoft.com/office/powerpoint/2010/main" val="852031028"/>
              </p:ext>
            </p:extLst>
          </p:nvPr>
        </p:nvGraphicFramePr>
        <p:xfrm>
          <a:off x="3330970" y="3973513"/>
          <a:ext cx="5913438" cy="909638"/>
        </p:xfrm>
        <a:graphic>
          <a:graphicData uri="http://schemas.openxmlformats.org/presentationml/2006/ole">
            <mc:AlternateContent xmlns:mc="http://schemas.openxmlformats.org/markup-compatibility/2006">
              <mc:Choice xmlns:v="urn:schemas-microsoft-com:vml" Requires="v">
                <p:oleObj spid="_x0000_s4253" name="Equation" r:id="rId6" imgW="2755800" imgH="444240" progId="Equation.DSMT4">
                  <p:embed/>
                </p:oleObj>
              </mc:Choice>
              <mc:Fallback>
                <p:oleObj name="Equation" r:id="rId6" imgW="2755800" imgH="444240" progId="Equation.DSMT4">
                  <p:embed/>
                  <p:pic>
                    <p:nvPicPr>
                      <p:cNvPr id="10" name="אובייקט 9"/>
                      <p:cNvPicPr>
                        <a:picLocks noChangeAspect="1" noChangeArrowheads="1"/>
                      </p:cNvPicPr>
                      <p:nvPr/>
                    </p:nvPicPr>
                    <p:blipFill>
                      <a:blip r:embed="rId7"/>
                      <a:srcRect/>
                      <a:stretch>
                        <a:fillRect/>
                      </a:stretch>
                    </p:blipFill>
                    <p:spPr bwMode="auto">
                      <a:xfrm>
                        <a:off x="3330970" y="3973513"/>
                        <a:ext cx="5913438" cy="909638"/>
                      </a:xfrm>
                      <a:prstGeom prst="rect">
                        <a:avLst/>
                      </a:prstGeom>
                      <a:solidFill>
                        <a:schemeClr val="tx1"/>
                      </a:solidFill>
                    </p:spPr>
                  </p:pic>
                </p:oleObj>
              </mc:Fallback>
            </mc:AlternateContent>
          </a:graphicData>
        </a:graphic>
      </p:graphicFrame>
      <p:sp>
        <p:nvSpPr>
          <p:cNvPr id="7" name="Content Placeholder 2">
            <a:extLst>
              <a:ext uri="{FF2B5EF4-FFF2-40B4-BE49-F238E27FC236}">
                <a16:creationId xmlns:a16="http://schemas.microsoft.com/office/drawing/2014/main" id="{702AC12A-D9FB-4105-988C-AB99A5073C6A}"/>
              </a:ext>
            </a:extLst>
          </p:cNvPr>
          <p:cNvSpPr txBox="1">
            <a:spLocks/>
          </p:cNvSpPr>
          <p:nvPr/>
        </p:nvSpPr>
        <p:spPr>
          <a:xfrm>
            <a:off x="3225800" y="6126164"/>
            <a:ext cx="8610600" cy="6941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r" rtl="1"/>
            <a:r>
              <a:rPr lang="he-IL" dirty="0">
                <a:effectLst>
                  <a:outerShdw blurRad="38100" dist="38100" dir="2700000" algn="tl">
                    <a:srgbClr val="000000">
                      <a:alpha val="43137"/>
                    </a:srgbClr>
                  </a:outerShdw>
                </a:effectLst>
                <a:latin typeface="Arial" panose="020B0604020202020204" pitchFamily="34" charset="0"/>
              </a:rPr>
              <a:t>קרדיט לפרופסור יזהר לבנר</a:t>
            </a:r>
            <a:endParaRPr lang="en-US" dirty="0"/>
          </a:p>
        </p:txBody>
      </p:sp>
    </p:spTree>
    <p:extLst>
      <p:ext uri="{BB962C8B-B14F-4D97-AF65-F5344CB8AC3E}">
        <p14:creationId xmlns:p14="http://schemas.microsoft.com/office/powerpoint/2010/main" val="32671784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5713" y="97818"/>
            <a:ext cx="9905998" cy="1478570"/>
          </a:xfrm>
        </p:spPr>
        <p:txBody>
          <a:bodyPr/>
          <a:lstStyle/>
          <a:p>
            <a:pPr algn="ctr"/>
            <a:r>
              <a:rPr lang="en-US" b="1" dirty="0">
                <a:solidFill>
                  <a:srgbClr val="FFFF00"/>
                </a:solidFill>
              </a:rPr>
              <a:t>Kingfisher vocalizations</a:t>
            </a:r>
          </a:p>
        </p:txBody>
      </p:sp>
      <p:pic>
        <p:nvPicPr>
          <p:cNvPr id="1026" name="Picture 2" descr="D:\Google Drive\Birds sounds\Clustering\call_catalog_clustering_tsne_2018_07_08_seu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1412776"/>
            <a:ext cx="7741702" cy="488642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EF914613-61AA-4EFE-B4BF-3D27A59B3315}"/>
              </a:ext>
            </a:extLst>
          </p:cNvPr>
          <p:cNvSpPr txBox="1">
            <a:spLocks/>
          </p:cNvSpPr>
          <p:nvPr/>
        </p:nvSpPr>
        <p:spPr>
          <a:xfrm>
            <a:off x="3225800" y="6126164"/>
            <a:ext cx="8610600" cy="6941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r" rtl="1"/>
            <a:r>
              <a:rPr lang="he-IL" dirty="0">
                <a:effectLst>
                  <a:outerShdw blurRad="38100" dist="38100" dir="2700000" algn="tl">
                    <a:srgbClr val="000000">
                      <a:alpha val="43137"/>
                    </a:srgbClr>
                  </a:outerShdw>
                </a:effectLst>
                <a:latin typeface="Arial" panose="020B0604020202020204" pitchFamily="34" charset="0"/>
              </a:rPr>
              <a:t>קרדיט לפרופסור יזהר לבנר</a:t>
            </a:r>
            <a:endParaRPr lang="en-US" dirty="0"/>
          </a:p>
        </p:txBody>
      </p:sp>
    </p:spTree>
    <p:extLst>
      <p:ext uri="{BB962C8B-B14F-4D97-AF65-F5344CB8AC3E}">
        <p14:creationId xmlns:p14="http://schemas.microsoft.com/office/powerpoint/2010/main" val="1849972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963F5-B44E-4B3E-ADEF-7F0AD6D9635A}"/>
              </a:ext>
            </a:extLst>
          </p:cNvPr>
          <p:cNvSpPr>
            <a:spLocks noGrp="1"/>
          </p:cNvSpPr>
          <p:nvPr>
            <p:ph type="title"/>
          </p:nvPr>
        </p:nvSpPr>
        <p:spPr>
          <a:xfrm>
            <a:off x="1143001" y="212810"/>
            <a:ext cx="9905998" cy="1478570"/>
          </a:xfrm>
        </p:spPr>
        <p:txBody>
          <a:bodyPr>
            <a:normAutofit/>
          </a:bodyPr>
          <a:lstStyle/>
          <a:p>
            <a:pPr algn="ctr"/>
            <a:r>
              <a:rPr lang="en-US" sz="4400" dirty="0" err="1">
                <a:solidFill>
                  <a:srgbClr val="FFFF00"/>
                </a:solidFill>
              </a:rPr>
              <a:t>תוצאות</a:t>
            </a:r>
            <a:r>
              <a:rPr lang="en-US" sz="4400" dirty="0">
                <a:solidFill>
                  <a:srgbClr val="FFFF00"/>
                </a:solidFill>
              </a:rPr>
              <a:t> SOM</a:t>
            </a:r>
            <a:endParaRPr lang="en-IL" sz="4400" dirty="0">
              <a:solidFill>
                <a:srgbClr val="FFFF00"/>
              </a:solidFill>
            </a:endParaRPr>
          </a:p>
        </p:txBody>
      </p:sp>
      <p:pic>
        <p:nvPicPr>
          <p:cNvPr id="5" name="Content Placeholder 4" descr="A screenshot of a cell phone&#10;&#10;Description automatically generated">
            <a:extLst>
              <a:ext uri="{FF2B5EF4-FFF2-40B4-BE49-F238E27FC236}">
                <a16:creationId xmlns:a16="http://schemas.microsoft.com/office/drawing/2014/main" id="{DEF32AD1-B717-4234-B35D-EA71906D1F5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29639" y="2218273"/>
            <a:ext cx="6455885" cy="4142394"/>
          </a:xfrm>
        </p:spPr>
      </p:pic>
      <p:sp>
        <p:nvSpPr>
          <p:cNvPr id="6" name="Content Placeholder 8">
            <a:extLst>
              <a:ext uri="{FF2B5EF4-FFF2-40B4-BE49-F238E27FC236}">
                <a16:creationId xmlns:a16="http://schemas.microsoft.com/office/drawing/2014/main" id="{5EABFE88-9186-41CD-B955-1018DF80F705}"/>
              </a:ext>
            </a:extLst>
          </p:cNvPr>
          <p:cNvSpPr txBox="1">
            <a:spLocks/>
          </p:cNvSpPr>
          <p:nvPr/>
        </p:nvSpPr>
        <p:spPr>
          <a:xfrm>
            <a:off x="3638550" y="1595801"/>
            <a:ext cx="4914900" cy="1006475"/>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rtl="1">
              <a:buNone/>
            </a:pPr>
            <a:r>
              <a:rPr lang="en-US" sz="7200" dirty="0" err="1">
                <a:solidFill>
                  <a:srgbClr val="FFC000"/>
                </a:solidFill>
              </a:rPr>
              <a:t>Llinear</a:t>
            </a:r>
            <a:r>
              <a:rPr lang="en-US" sz="7200" dirty="0">
                <a:solidFill>
                  <a:srgbClr val="FFC000"/>
                </a:solidFill>
              </a:rPr>
              <a:t> </a:t>
            </a:r>
            <a:r>
              <a:rPr lang="en-US" sz="7200" dirty="0" err="1">
                <a:solidFill>
                  <a:srgbClr val="FFC000"/>
                </a:solidFill>
              </a:rPr>
              <a:t>filtler</a:t>
            </a:r>
            <a:r>
              <a:rPr lang="en-US" sz="7200" dirty="0">
                <a:solidFill>
                  <a:srgbClr val="FFC000"/>
                </a:solidFill>
              </a:rPr>
              <a:t> bank features</a:t>
            </a:r>
          </a:p>
          <a:p>
            <a:pPr marL="0" indent="0" algn="r" rtl="1">
              <a:buNone/>
            </a:pPr>
            <a:endParaRPr lang="en-US" dirty="0"/>
          </a:p>
        </p:txBody>
      </p:sp>
    </p:spTree>
    <p:extLst>
      <p:ext uri="{BB962C8B-B14F-4D97-AF65-F5344CB8AC3E}">
        <p14:creationId xmlns:p14="http://schemas.microsoft.com/office/powerpoint/2010/main" val="15358113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4B5A9-9F3E-4906-888E-7EF7650ECA67}"/>
              </a:ext>
            </a:extLst>
          </p:cNvPr>
          <p:cNvSpPr>
            <a:spLocks noGrp="1"/>
          </p:cNvSpPr>
          <p:nvPr>
            <p:ph type="title"/>
          </p:nvPr>
        </p:nvSpPr>
        <p:spPr/>
        <p:txBody>
          <a:bodyPr>
            <a:normAutofit/>
          </a:bodyPr>
          <a:lstStyle/>
          <a:p>
            <a:pPr algn="ctr"/>
            <a:r>
              <a:rPr lang="en-US" sz="4000" dirty="0">
                <a:solidFill>
                  <a:srgbClr val="FFFF00"/>
                </a:solidFill>
              </a:rPr>
              <a:t>SOM</a:t>
            </a:r>
            <a:r>
              <a:rPr lang="he-IL" sz="4000" dirty="0">
                <a:solidFill>
                  <a:srgbClr val="FFFF00"/>
                </a:solidFill>
              </a:rPr>
              <a:t> </a:t>
            </a:r>
            <a:r>
              <a:rPr lang="en-US" sz="4000" dirty="0">
                <a:solidFill>
                  <a:srgbClr val="FFFF00"/>
                </a:solidFill>
              </a:rPr>
              <a:t> - self organized map</a:t>
            </a:r>
            <a:endParaRPr lang="x-none" sz="4000" dirty="0">
              <a:solidFill>
                <a:srgbClr val="FFFF00"/>
              </a:solidFill>
            </a:endParaRPr>
          </a:p>
        </p:txBody>
      </p:sp>
      <p:sp>
        <p:nvSpPr>
          <p:cNvPr id="3" name="Content Placeholder 2">
            <a:extLst>
              <a:ext uri="{FF2B5EF4-FFF2-40B4-BE49-F238E27FC236}">
                <a16:creationId xmlns:a16="http://schemas.microsoft.com/office/drawing/2014/main" id="{1B18F082-4176-49C0-9704-1C9D08552FE1}"/>
              </a:ext>
            </a:extLst>
          </p:cNvPr>
          <p:cNvSpPr>
            <a:spLocks noGrp="1"/>
          </p:cNvSpPr>
          <p:nvPr>
            <p:ph idx="1"/>
          </p:nvPr>
        </p:nvSpPr>
        <p:spPr>
          <a:xfrm>
            <a:off x="341745" y="2252821"/>
            <a:ext cx="10542508" cy="4316944"/>
          </a:xfrm>
        </p:spPr>
        <p:txBody>
          <a:bodyPr>
            <a:normAutofit/>
          </a:bodyPr>
          <a:lstStyle/>
          <a:p>
            <a:pPr algn="r" rtl="1"/>
            <a:r>
              <a:rPr lang="he-IL" sz="2800" dirty="0"/>
              <a:t>גרסה פשוטה של רשת נוירונים מלאכותית (</a:t>
            </a:r>
            <a:r>
              <a:rPr lang="en-US" sz="2800" dirty="0" err="1"/>
              <a:t>Kohonen</a:t>
            </a:r>
            <a:r>
              <a:rPr lang="en-US" sz="2800" dirty="0"/>
              <a:t>, 1980</a:t>
            </a:r>
            <a:r>
              <a:rPr lang="he-IL" sz="2800" dirty="0"/>
              <a:t>) .</a:t>
            </a:r>
          </a:p>
          <a:p>
            <a:pPr algn="r" rtl="1"/>
            <a:r>
              <a:rPr lang="he-IL" sz="2800" dirty="0"/>
              <a:t>למידה לא מודרכת.</a:t>
            </a:r>
          </a:p>
          <a:p>
            <a:pPr algn="r" rtl="1"/>
            <a:r>
              <a:rPr lang="he-IL" sz="2800" dirty="0">
                <a:solidFill>
                  <a:srgbClr val="FFC000"/>
                </a:solidFill>
              </a:rPr>
              <a:t>נועד להצגה גרפית מופחתת מימדים </a:t>
            </a:r>
            <a:r>
              <a:rPr lang="he-IL" sz="2800" dirty="0"/>
              <a:t>(בדר"כ 2) של אוסף הדגימות.</a:t>
            </a:r>
          </a:p>
          <a:p>
            <a:pPr algn="r" rtl="1"/>
            <a:r>
              <a:rPr lang="he-IL" sz="2800" dirty="0"/>
              <a:t> ההצגה נעשת על ידי משטח דו-מיימדי אשר כול רכיב בו הוא נוירון עצמאי.</a:t>
            </a:r>
          </a:p>
          <a:p>
            <a:pPr algn="r" rtl="1"/>
            <a:r>
              <a:rPr lang="he-IL" sz="2800" dirty="0"/>
              <a:t>המטרה היא מיפוי של נתונים ממימד גבוה למימד נמוך על-ידי </a:t>
            </a:r>
            <a:r>
              <a:rPr lang="he-IL" sz="2800" dirty="0">
                <a:solidFill>
                  <a:srgbClr val="FFC000"/>
                </a:solidFill>
              </a:rPr>
              <a:t>צביעה</a:t>
            </a:r>
            <a:r>
              <a:rPr lang="he-IL" sz="2800" dirty="0"/>
              <a:t> של המשטח כך שיחולק לאזורים </a:t>
            </a:r>
            <a:r>
              <a:rPr lang="he-IL" sz="2800" dirty="0">
                <a:solidFill>
                  <a:srgbClr val="FFC000"/>
                </a:solidFill>
              </a:rPr>
              <a:t>הצבועים באופן אחיד,  </a:t>
            </a:r>
            <a:r>
              <a:rPr lang="he-IL" sz="2800" dirty="0"/>
              <a:t>וישקפו את השכנות בין הנתונים במימד המקורי.</a:t>
            </a:r>
            <a:endParaRPr lang="en-US" sz="2800" dirty="0"/>
          </a:p>
        </p:txBody>
      </p:sp>
    </p:spTree>
    <p:extLst>
      <p:ext uri="{BB962C8B-B14F-4D97-AF65-F5344CB8AC3E}">
        <p14:creationId xmlns:p14="http://schemas.microsoft.com/office/powerpoint/2010/main" val="2853463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68788-0955-4D2B-9829-FB47DEF4A4B6}"/>
              </a:ext>
            </a:extLst>
          </p:cNvPr>
          <p:cNvSpPr>
            <a:spLocks noGrp="1"/>
          </p:cNvSpPr>
          <p:nvPr>
            <p:ph type="title"/>
          </p:nvPr>
        </p:nvSpPr>
        <p:spPr>
          <a:xfrm>
            <a:off x="8089519" y="180368"/>
            <a:ext cx="3084891" cy="1478570"/>
          </a:xfrm>
        </p:spPr>
        <p:txBody>
          <a:bodyPr>
            <a:normAutofit/>
          </a:bodyPr>
          <a:lstStyle/>
          <a:p>
            <a:r>
              <a:rPr lang="he-IL" sz="4000" b="1" dirty="0">
                <a:solidFill>
                  <a:srgbClr val="FFFF00"/>
                </a:solidFill>
                <a:latin typeface="Arial" panose="020B0604020202020204" pitchFamily="34" charset="0"/>
                <a:cs typeface="Arial" panose="020B0604020202020204" pitchFamily="34" charset="0"/>
              </a:rPr>
              <a:t>מאפייני האות</a:t>
            </a:r>
            <a:endParaRPr lang="x-none" sz="4000" dirty="0">
              <a:solidFill>
                <a:srgbClr val="FFFF00"/>
              </a:solidFill>
            </a:endParaRPr>
          </a:p>
        </p:txBody>
      </p:sp>
      <p:sp>
        <p:nvSpPr>
          <p:cNvPr id="3" name="Content Placeholder 2">
            <a:extLst>
              <a:ext uri="{FF2B5EF4-FFF2-40B4-BE49-F238E27FC236}">
                <a16:creationId xmlns:a16="http://schemas.microsoft.com/office/drawing/2014/main" id="{CD372CC3-6E41-40D3-8D95-B69E07C4767A}"/>
              </a:ext>
            </a:extLst>
          </p:cNvPr>
          <p:cNvSpPr>
            <a:spLocks noGrp="1"/>
          </p:cNvSpPr>
          <p:nvPr>
            <p:ph idx="1"/>
          </p:nvPr>
        </p:nvSpPr>
        <p:spPr>
          <a:xfrm>
            <a:off x="7962519" y="2065762"/>
            <a:ext cx="3724656" cy="4365201"/>
          </a:xfrm>
        </p:spPr>
        <p:txBody>
          <a:bodyPr>
            <a:noAutofit/>
          </a:bodyPr>
          <a:lstStyle/>
          <a:p>
            <a:pPr algn="r" rtl="1"/>
            <a:r>
              <a:rPr lang="he-IL" sz="2800" dirty="0">
                <a:latin typeface="Arial" panose="020B0604020202020204" pitchFamily="34" charset="0"/>
              </a:rPr>
              <a:t>רוב האנרגיה בטווח התדרים </a:t>
            </a:r>
            <a:r>
              <a:rPr lang="en-US" sz="2800" dirty="0">
                <a:latin typeface="Arial" panose="020B0604020202020204" pitchFamily="34" charset="0"/>
              </a:rPr>
              <a:t> </a:t>
            </a:r>
            <a:r>
              <a:rPr lang="en-US" sz="2800" dirty="0">
                <a:solidFill>
                  <a:srgbClr val="FFC000"/>
                </a:solidFill>
                <a:latin typeface="Arial" panose="020B0604020202020204" pitchFamily="34" charset="0"/>
                <a:cs typeface="Arial" panose="020B0604020202020204" pitchFamily="34" charset="0"/>
              </a:rPr>
              <a:t>2KHz</a:t>
            </a:r>
            <a:r>
              <a:rPr lang="en-US" sz="2800" dirty="0">
                <a:latin typeface="Arial" panose="020B0604020202020204" pitchFamily="34" charset="0"/>
                <a:cs typeface="Arial" panose="020B0604020202020204" pitchFamily="34" charset="0"/>
              </a:rPr>
              <a:t> - </a:t>
            </a:r>
            <a:r>
              <a:rPr lang="en-US" sz="2800" dirty="0">
                <a:solidFill>
                  <a:srgbClr val="FFC000"/>
                </a:solidFill>
                <a:latin typeface="Arial" panose="020B0604020202020204" pitchFamily="34" charset="0"/>
                <a:cs typeface="Arial" panose="020B0604020202020204" pitchFamily="34" charset="0"/>
              </a:rPr>
              <a:t>4KHz</a:t>
            </a:r>
            <a:r>
              <a:rPr lang="he-IL" sz="2800" dirty="0">
                <a:latin typeface="Arial" panose="020B0604020202020204" pitchFamily="34" charset="0"/>
              </a:rPr>
              <a:t>.</a:t>
            </a:r>
          </a:p>
          <a:p>
            <a:pPr algn="r" rtl="1"/>
            <a:r>
              <a:rPr lang="he-IL" sz="2800" dirty="0">
                <a:latin typeface="Arial" panose="020B0604020202020204" pitchFamily="34" charset="0"/>
              </a:rPr>
              <a:t>חזרה על הברה בסיסית</a:t>
            </a:r>
          </a:p>
          <a:p>
            <a:pPr algn="r" rtl="1"/>
            <a:r>
              <a:rPr lang="he-IL" sz="2800" dirty="0">
                <a:latin typeface="Arial" panose="020B0604020202020204" pitchFamily="34" charset="0"/>
              </a:rPr>
              <a:t>מילים שונות מאופיינות על ידי אופי ההברה, קצב, ומשך האות.</a:t>
            </a:r>
          </a:p>
          <a:p>
            <a:pPr algn="r"/>
            <a:endParaRPr lang="x-none" sz="2800" dirty="0"/>
          </a:p>
          <a:p>
            <a:pPr algn="r"/>
            <a:endParaRPr lang="x-none" sz="2800" dirty="0"/>
          </a:p>
        </p:txBody>
      </p:sp>
      <p:pic>
        <p:nvPicPr>
          <p:cNvPr id="4" name="Picture 3" descr="A picture containing light, food&#10;&#10;Description automatically generated">
            <a:extLst>
              <a:ext uri="{FF2B5EF4-FFF2-40B4-BE49-F238E27FC236}">
                <a16:creationId xmlns:a16="http://schemas.microsoft.com/office/drawing/2014/main" id="{C842A0CE-7D0E-4DC9-BF64-C87E6BB97805}"/>
              </a:ext>
            </a:extLst>
          </p:cNvPr>
          <p:cNvPicPr>
            <a:picLocks noChangeAspect="1"/>
          </p:cNvPicPr>
          <p:nvPr/>
        </p:nvPicPr>
        <p:blipFill rotWithShape="1">
          <a:blip r:embed="rId4">
            <a:extLst>
              <a:ext uri="{28A0092B-C50C-407E-A947-70E740481C1C}">
                <a14:useLocalDpi xmlns:a14="http://schemas.microsoft.com/office/drawing/2010/main" val="0"/>
              </a:ext>
            </a:extLst>
          </a:blip>
          <a:srcRect l="5528" r="11811"/>
          <a:stretch/>
        </p:blipFill>
        <p:spPr>
          <a:xfrm>
            <a:off x="81862" y="123536"/>
            <a:ext cx="7422397" cy="6620164"/>
          </a:xfrm>
          <a:prstGeom prst="rect">
            <a:avLst/>
          </a:prstGeom>
        </p:spPr>
      </p:pic>
      <p:sp>
        <p:nvSpPr>
          <p:cNvPr id="75" name="TextBox 74">
            <a:extLst>
              <a:ext uri="{FF2B5EF4-FFF2-40B4-BE49-F238E27FC236}">
                <a16:creationId xmlns:a16="http://schemas.microsoft.com/office/drawing/2014/main" id="{5EB08965-5E5F-47AD-8EB3-763308E48756}"/>
              </a:ext>
            </a:extLst>
          </p:cNvPr>
          <p:cNvSpPr txBox="1"/>
          <p:nvPr/>
        </p:nvSpPr>
        <p:spPr>
          <a:xfrm>
            <a:off x="5152383" y="1658938"/>
            <a:ext cx="1887234" cy="523220"/>
          </a:xfrm>
          <a:prstGeom prst="rect">
            <a:avLst/>
          </a:prstGeom>
          <a:noFill/>
        </p:spPr>
        <p:txBody>
          <a:bodyPr wrap="square" rtlCol="1">
            <a:spAutoFit/>
          </a:bodyPr>
          <a:lstStyle/>
          <a:p>
            <a:r>
              <a:rPr lang="he-IL" sz="2800" dirty="0"/>
              <a:t>טווח תדרים</a:t>
            </a:r>
          </a:p>
        </p:txBody>
      </p:sp>
      <p:sp>
        <p:nvSpPr>
          <p:cNvPr id="76" name="TextBox 75">
            <a:extLst>
              <a:ext uri="{FF2B5EF4-FFF2-40B4-BE49-F238E27FC236}">
                <a16:creationId xmlns:a16="http://schemas.microsoft.com/office/drawing/2014/main" id="{B7957AB4-00F5-4867-B449-5F49E983EA7E}"/>
              </a:ext>
            </a:extLst>
          </p:cNvPr>
          <p:cNvSpPr txBox="1"/>
          <p:nvPr/>
        </p:nvSpPr>
        <p:spPr>
          <a:xfrm>
            <a:off x="1776413" y="1651322"/>
            <a:ext cx="2411548" cy="523220"/>
          </a:xfrm>
          <a:prstGeom prst="rect">
            <a:avLst/>
          </a:prstGeom>
          <a:noFill/>
        </p:spPr>
        <p:txBody>
          <a:bodyPr wrap="square" rtlCol="1">
            <a:spAutoFit/>
          </a:bodyPr>
          <a:lstStyle/>
          <a:p>
            <a:r>
              <a:rPr lang="he-IL" sz="2800" dirty="0"/>
              <a:t>הברות בודדות</a:t>
            </a:r>
          </a:p>
        </p:txBody>
      </p:sp>
      <p:cxnSp>
        <p:nvCxnSpPr>
          <p:cNvPr id="77" name="מחבר ישר 13">
            <a:extLst>
              <a:ext uri="{FF2B5EF4-FFF2-40B4-BE49-F238E27FC236}">
                <a16:creationId xmlns:a16="http://schemas.microsoft.com/office/drawing/2014/main" id="{2B2FC27D-E37B-415D-BC4A-DCBB07EEF248}"/>
              </a:ext>
            </a:extLst>
          </p:cNvPr>
          <p:cNvCxnSpPr>
            <a:cxnSpLocks/>
          </p:cNvCxnSpPr>
          <p:nvPr/>
        </p:nvCxnSpPr>
        <p:spPr>
          <a:xfrm>
            <a:off x="1123950" y="3624687"/>
            <a:ext cx="57901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מחבר ישר 13">
            <a:extLst>
              <a:ext uri="{FF2B5EF4-FFF2-40B4-BE49-F238E27FC236}">
                <a16:creationId xmlns:a16="http://schemas.microsoft.com/office/drawing/2014/main" id="{1EAA8826-389B-4B0B-85AC-3E1AD42478D7}"/>
              </a:ext>
            </a:extLst>
          </p:cNvPr>
          <p:cNvCxnSpPr>
            <a:cxnSpLocks/>
          </p:cNvCxnSpPr>
          <p:nvPr/>
        </p:nvCxnSpPr>
        <p:spPr>
          <a:xfrm>
            <a:off x="1123950" y="4662488"/>
            <a:ext cx="57901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B9C7EED6-1449-4972-9556-03B223218AB3}"/>
              </a:ext>
            </a:extLst>
          </p:cNvPr>
          <p:cNvCxnSpPr>
            <a:cxnSpLocks/>
          </p:cNvCxnSpPr>
          <p:nvPr/>
        </p:nvCxnSpPr>
        <p:spPr>
          <a:xfrm flipH="1">
            <a:off x="5427473" y="2065763"/>
            <a:ext cx="885960" cy="1495001"/>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46F3519B-9EAC-48BB-B977-67DE0810CD51}"/>
              </a:ext>
            </a:extLst>
          </p:cNvPr>
          <p:cNvCxnSpPr>
            <a:cxnSpLocks/>
          </p:cNvCxnSpPr>
          <p:nvPr/>
        </p:nvCxnSpPr>
        <p:spPr>
          <a:xfrm flipH="1">
            <a:off x="5513199" y="2065762"/>
            <a:ext cx="800234" cy="2606251"/>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8462CBA1-0BF7-48AE-AF6F-27E51CB42B16}"/>
              </a:ext>
            </a:extLst>
          </p:cNvPr>
          <p:cNvCxnSpPr>
            <a:cxnSpLocks/>
          </p:cNvCxnSpPr>
          <p:nvPr/>
        </p:nvCxnSpPr>
        <p:spPr>
          <a:xfrm flipH="1">
            <a:off x="1476009" y="2086989"/>
            <a:ext cx="1234929" cy="2092117"/>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מחבר ישר 13">
            <a:extLst>
              <a:ext uri="{FF2B5EF4-FFF2-40B4-BE49-F238E27FC236}">
                <a16:creationId xmlns:a16="http://schemas.microsoft.com/office/drawing/2014/main" id="{DC293EF5-01D3-4186-8474-C9E168A98E74}"/>
              </a:ext>
            </a:extLst>
          </p:cNvPr>
          <p:cNvCxnSpPr>
            <a:cxnSpLocks/>
          </p:cNvCxnSpPr>
          <p:nvPr/>
        </p:nvCxnSpPr>
        <p:spPr>
          <a:xfrm flipV="1">
            <a:off x="1244038" y="4179106"/>
            <a:ext cx="436291"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AB805C5A-D76A-464D-9F5B-7CE3E8EDFCE2}"/>
              </a:ext>
            </a:extLst>
          </p:cNvPr>
          <p:cNvSpPr txBox="1"/>
          <p:nvPr/>
        </p:nvSpPr>
        <p:spPr>
          <a:xfrm>
            <a:off x="3088900" y="5145871"/>
            <a:ext cx="2411548" cy="954107"/>
          </a:xfrm>
          <a:prstGeom prst="rect">
            <a:avLst/>
          </a:prstGeom>
          <a:noFill/>
        </p:spPr>
        <p:txBody>
          <a:bodyPr wrap="square" rtlCol="1">
            <a:spAutoFit/>
          </a:bodyPr>
          <a:lstStyle/>
          <a:p>
            <a:r>
              <a:rPr lang="he-IL" sz="2800" dirty="0"/>
              <a:t>מילה שלמה</a:t>
            </a:r>
          </a:p>
          <a:p>
            <a:endParaRPr lang="he-IL" sz="2800" dirty="0"/>
          </a:p>
        </p:txBody>
      </p:sp>
      <p:cxnSp>
        <p:nvCxnSpPr>
          <p:cNvPr id="96" name="Straight Arrow Connector 95">
            <a:extLst>
              <a:ext uri="{FF2B5EF4-FFF2-40B4-BE49-F238E27FC236}">
                <a16:creationId xmlns:a16="http://schemas.microsoft.com/office/drawing/2014/main" id="{C975E07F-8DF6-4D72-9F7D-EC9EE2B8240B}"/>
              </a:ext>
            </a:extLst>
          </p:cNvPr>
          <p:cNvCxnSpPr>
            <a:cxnSpLocks/>
          </p:cNvCxnSpPr>
          <p:nvPr/>
        </p:nvCxnSpPr>
        <p:spPr>
          <a:xfrm flipV="1">
            <a:off x="4730062" y="4726239"/>
            <a:ext cx="2082873" cy="753811"/>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AFDDCBF5-BD6B-440F-B572-ABCFCE2B2F7A}"/>
              </a:ext>
            </a:extLst>
          </p:cNvPr>
          <p:cNvCxnSpPr>
            <a:cxnSpLocks/>
          </p:cNvCxnSpPr>
          <p:nvPr/>
        </p:nvCxnSpPr>
        <p:spPr>
          <a:xfrm flipH="1" flipV="1">
            <a:off x="1290638" y="4726238"/>
            <a:ext cx="1871399" cy="757403"/>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61772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4F00C-F6F5-4D9F-8710-49861320F967}"/>
              </a:ext>
            </a:extLst>
          </p:cNvPr>
          <p:cNvSpPr>
            <a:spLocks noGrp="1"/>
          </p:cNvSpPr>
          <p:nvPr>
            <p:ph type="title"/>
          </p:nvPr>
        </p:nvSpPr>
        <p:spPr>
          <a:xfrm>
            <a:off x="688975" y="-40115"/>
            <a:ext cx="10490199" cy="1478570"/>
          </a:xfrm>
        </p:spPr>
        <p:txBody>
          <a:bodyPr>
            <a:normAutofit/>
          </a:bodyPr>
          <a:lstStyle/>
          <a:p>
            <a:pPr algn="ctr"/>
            <a:r>
              <a:rPr lang="he-IL" sz="4000" b="1" dirty="0">
                <a:solidFill>
                  <a:srgbClr val="FFFF00"/>
                </a:solidFill>
                <a:latin typeface="Arial" panose="020B0604020202020204" pitchFamily="34" charset="0"/>
                <a:cs typeface="Arial" panose="020B0604020202020204" pitchFamily="34" charset="0"/>
              </a:rPr>
              <a:t>קריאות שונות</a:t>
            </a:r>
            <a:endParaRPr lang="x-none" sz="4000" dirty="0">
              <a:solidFill>
                <a:srgbClr val="FFFF00"/>
              </a:solidFill>
            </a:endParaRPr>
          </a:p>
        </p:txBody>
      </p:sp>
      <p:sp>
        <p:nvSpPr>
          <p:cNvPr id="20" name="Content Placeholder 19">
            <a:extLst>
              <a:ext uri="{FF2B5EF4-FFF2-40B4-BE49-F238E27FC236}">
                <a16:creationId xmlns:a16="http://schemas.microsoft.com/office/drawing/2014/main" id="{7DA2D0DA-211B-44B9-8FDE-49A0D40DDDF7}"/>
              </a:ext>
            </a:extLst>
          </p:cNvPr>
          <p:cNvSpPr>
            <a:spLocks noGrp="1"/>
          </p:cNvSpPr>
          <p:nvPr>
            <p:ph idx="1"/>
          </p:nvPr>
        </p:nvSpPr>
        <p:spPr>
          <a:xfrm>
            <a:off x="829480" y="1480287"/>
            <a:ext cx="10883250" cy="886676"/>
          </a:xfrm>
        </p:spPr>
        <p:txBody>
          <a:bodyPr>
            <a:normAutofit/>
          </a:bodyPr>
          <a:lstStyle/>
          <a:p>
            <a:pPr marL="0" indent="0" algn="r" rtl="1">
              <a:buNone/>
            </a:pPr>
            <a:r>
              <a:rPr lang="en-US" sz="3200" dirty="0">
                <a:solidFill>
                  <a:srgbClr val="FFC000"/>
                </a:solidFill>
              </a:rPr>
              <a:t>Long trill </a:t>
            </a:r>
            <a:r>
              <a:rPr lang="he-IL" sz="3200" dirty="0">
                <a:solidFill>
                  <a:srgbClr val="FFC000"/>
                </a:solidFill>
              </a:rPr>
              <a:t> </a:t>
            </a:r>
            <a:r>
              <a:rPr lang="he-IL" sz="3200" dirty="0"/>
              <a:t>- נמצא בקורלציה עם שלב החיזור, בניית הקן והקינון</a:t>
            </a:r>
          </a:p>
        </p:txBody>
      </p:sp>
      <p:pic>
        <p:nvPicPr>
          <p:cNvPr id="16" name="Content Placeholder 15" descr="A picture containing monitor, light&#10;&#10;Description automatically generated">
            <a:extLst>
              <a:ext uri="{FF2B5EF4-FFF2-40B4-BE49-F238E27FC236}">
                <a16:creationId xmlns:a16="http://schemas.microsoft.com/office/drawing/2014/main" id="{80A6C8CF-6189-4236-81B7-887E1EE29C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2998" y="2497503"/>
            <a:ext cx="5456279" cy="4092209"/>
          </a:xfrm>
          <a:prstGeom prst="round2DiagRect">
            <a:avLst>
              <a:gd name="adj1" fmla="val 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57" name="long-thrill">
            <a:hlinkClick r:id="" action="ppaction://media"/>
            <a:extLst>
              <a:ext uri="{FF2B5EF4-FFF2-40B4-BE49-F238E27FC236}">
                <a16:creationId xmlns:a16="http://schemas.microsoft.com/office/drawing/2014/main" id="{CA273F4D-DB28-4511-A3EF-D5157751C37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82724" y="5685632"/>
            <a:ext cx="609600" cy="60960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BA4FEFF6-3D6C-4C1D-AE59-3433C19DC8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224" y="2476500"/>
            <a:ext cx="5334000" cy="4113211"/>
          </a:xfrm>
          <a:prstGeom prst="rect">
            <a:avLst/>
          </a:prstGeom>
        </p:spPr>
      </p:pic>
    </p:spTree>
    <p:extLst>
      <p:ext uri="{BB962C8B-B14F-4D97-AF65-F5344CB8AC3E}">
        <p14:creationId xmlns:p14="http://schemas.microsoft.com/office/powerpoint/2010/main" val="92344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8"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4F00C-F6F5-4D9F-8710-49861320F967}"/>
              </a:ext>
            </a:extLst>
          </p:cNvPr>
          <p:cNvSpPr>
            <a:spLocks noGrp="1"/>
          </p:cNvSpPr>
          <p:nvPr>
            <p:ph type="title"/>
          </p:nvPr>
        </p:nvSpPr>
        <p:spPr>
          <a:xfrm>
            <a:off x="784225" y="127981"/>
            <a:ext cx="10831512" cy="1478570"/>
          </a:xfrm>
        </p:spPr>
        <p:txBody>
          <a:bodyPr>
            <a:normAutofit/>
          </a:bodyPr>
          <a:lstStyle/>
          <a:p>
            <a:pPr algn="ctr"/>
            <a:r>
              <a:rPr lang="he-IL" sz="4000" b="1" dirty="0">
                <a:solidFill>
                  <a:srgbClr val="FFFF00"/>
                </a:solidFill>
                <a:latin typeface="Arial" panose="020B0604020202020204" pitchFamily="34" charset="0"/>
                <a:cs typeface="Arial" panose="020B0604020202020204" pitchFamily="34" charset="0"/>
              </a:rPr>
              <a:t>קריאות שונות</a:t>
            </a:r>
            <a:endParaRPr lang="x-none" sz="4000" dirty="0">
              <a:solidFill>
                <a:srgbClr val="FFFF00"/>
              </a:solidFill>
            </a:endParaRPr>
          </a:p>
        </p:txBody>
      </p:sp>
      <p:sp>
        <p:nvSpPr>
          <p:cNvPr id="20" name="Content Placeholder 19">
            <a:extLst>
              <a:ext uri="{FF2B5EF4-FFF2-40B4-BE49-F238E27FC236}">
                <a16:creationId xmlns:a16="http://schemas.microsoft.com/office/drawing/2014/main" id="{7DA2D0DA-211B-44B9-8FDE-49A0D40DDDF7}"/>
              </a:ext>
            </a:extLst>
          </p:cNvPr>
          <p:cNvSpPr>
            <a:spLocks noGrp="1"/>
          </p:cNvSpPr>
          <p:nvPr>
            <p:ph idx="1"/>
          </p:nvPr>
        </p:nvSpPr>
        <p:spPr>
          <a:xfrm>
            <a:off x="1141412" y="1527540"/>
            <a:ext cx="10831512" cy="1031511"/>
          </a:xfrm>
        </p:spPr>
        <p:txBody>
          <a:bodyPr>
            <a:normAutofit/>
          </a:bodyPr>
          <a:lstStyle/>
          <a:p>
            <a:pPr marL="0" indent="0" algn="r" rtl="1">
              <a:buNone/>
            </a:pPr>
            <a:r>
              <a:rPr lang="en-US" sz="3200" dirty="0">
                <a:solidFill>
                  <a:srgbClr val="FFC000"/>
                </a:solidFill>
              </a:rPr>
              <a:t>Short trill </a:t>
            </a:r>
            <a:r>
              <a:rPr lang="he-IL" sz="3200" dirty="0">
                <a:solidFill>
                  <a:srgbClr val="FFC000"/>
                </a:solidFill>
              </a:rPr>
              <a:t> </a:t>
            </a:r>
            <a:r>
              <a:rPr lang="he-IL" sz="3200" dirty="0"/>
              <a:t>- נשמע לרוב בזמן תעופה</a:t>
            </a:r>
          </a:p>
        </p:txBody>
      </p:sp>
      <p:pic>
        <p:nvPicPr>
          <p:cNvPr id="4" name="Picture 3" descr="A picture containing light, food&#10;&#10;Description automatically generated">
            <a:extLst>
              <a:ext uri="{FF2B5EF4-FFF2-40B4-BE49-F238E27FC236}">
                <a16:creationId xmlns:a16="http://schemas.microsoft.com/office/drawing/2014/main" id="{B42CBB1F-0C09-4FC7-AAE4-A38B52262D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8194" y="2400300"/>
            <a:ext cx="5854730" cy="4181839"/>
          </a:xfrm>
          <a:prstGeom prst="round2DiagRect">
            <a:avLst>
              <a:gd name="adj1" fmla="val 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5" name="short-trill">
            <a:hlinkClick r:id="" action="ppaction://media"/>
            <a:extLst>
              <a:ext uri="{FF2B5EF4-FFF2-40B4-BE49-F238E27FC236}">
                <a16:creationId xmlns:a16="http://schemas.microsoft.com/office/drawing/2014/main" id="{08176FEE-82CE-42E1-A954-1D65D616AB6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35050" y="5741989"/>
            <a:ext cx="609600" cy="60960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77E7FAF4-1563-4434-A294-704FD1E8B6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745" y="2400300"/>
            <a:ext cx="5444733" cy="4181839"/>
          </a:xfrm>
          <a:prstGeom prst="rect">
            <a:avLst/>
          </a:prstGeom>
        </p:spPr>
      </p:pic>
    </p:spTree>
    <p:extLst>
      <p:ext uri="{BB962C8B-B14F-4D97-AF65-F5344CB8AC3E}">
        <p14:creationId xmlns:p14="http://schemas.microsoft.com/office/powerpoint/2010/main" val="354012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FBD0A-D5E8-4DB8-94E0-2BB39FD97122}"/>
              </a:ext>
            </a:extLst>
          </p:cNvPr>
          <p:cNvSpPr>
            <a:spLocks noGrp="1"/>
          </p:cNvSpPr>
          <p:nvPr>
            <p:ph type="title"/>
          </p:nvPr>
        </p:nvSpPr>
        <p:spPr>
          <a:xfrm>
            <a:off x="1141413" y="0"/>
            <a:ext cx="9905998" cy="1478570"/>
          </a:xfrm>
        </p:spPr>
        <p:txBody>
          <a:bodyPr>
            <a:normAutofit/>
          </a:bodyPr>
          <a:lstStyle/>
          <a:p>
            <a:pPr algn="ctr"/>
            <a:r>
              <a:rPr lang="he-IL" sz="4000" dirty="0">
                <a:solidFill>
                  <a:srgbClr val="FFFF00"/>
                </a:solidFill>
              </a:rPr>
              <a:t>קריאות נוספות</a:t>
            </a:r>
            <a:endParaRPr lang="x-none" sz="4000" dirty="0">
              <a:solidFill>
                <a:srgbClr val="FFFF00"/>
              </a:solidFill>
            </a:endParaRPr>
          </a:p>
        </p:txBody>
      </p:sp>
      <p:sp>
        <p:nvSpPr>
          <p:cNvPr id="3" name="Content Placeholder 2">
            <a:extLst>
              <a:ext uri="{FF2B5EF4-FFF2-40B4-BE49-F238E27FC236}">
                <a16:creationId xmlns:a16="http://schemas.microsoft.com/office/drawing/2014/main" id="{DF949B86-6814-44CC-BBE7-1AE309CA291F}"/>
              </a:ext>
            </a:extLst>
          </p:cNvPr>
          <p:cNvSpPr>
            <a:spLocks noGrp="1"/>
          </p:cNvSpPr>
          <p:nvPr>
            <p:ph idx="1"/>
          </p:nvPr>
        </p:nvSpPr>
        <p:spPr>
          <a:xfrm>
            <a:off x="1141412" y="1126539"/>
            <a:ext cx="9905999" cy="5731461"/>
          </a:xfrm>
        </p:spPr>
        <p:txBody>
          <a:bodyPr>
            <a:noAutofit/>
          </a:bodyPr>
          <a:lstStyle/>
          <a:p>
            <a:pPr algn="r" rtl="1"/>
            <a:r>
              <a:rPr lang="en-US" sz="2600" dirty="0">
                <a:solidFill>
                  <a:srgbClr val="FFC000"/>
                </a:solidFill>
              </a:rPr>
              <a:t>Alert</a:t>
            </a:r>
            <a:r>
              <a:rPr lang="he-IL" sz="2600" dirty="0"/>
              <a:t> – נשמע בדרך כלל בעת מנוסה או בהברחה</a:t>
            </a:r>
            <a:r>
              <a:rPr lang="en-US" sz="2600" dirty="0"/>
              <a:t>/</a:t>
            </a:r>
            <a:r>
              <a:rPr lang="he-IL" sz="2600" dirty="0"/>
              <a:t> תקיפה של בעל חיים אחר</a:t>
            </a:r>
          </a:p>
          <a:p>
            <a:pPr algn="r" rtl="1"/>
            <a:r>
              <a:rPr lang="en-US" sz="2600" dirty="0">
                <a:solidFill>
                  <a:srgbClr val="FFC000"/>
                </a:solidFill>
              </a:rPr>
              <a:t>Call</a:t>
            </a:r>
            <a:r>
              <a:rPr lang="he-IL" sz="2600" dirty="0"/>
              <a:t> – נשמע בין היתר בחלק מהתקשורת עם הפרחונים</a:t>
            </a:r>
            <a:endParaRPr lang="en-US" sz="2600" dirty="0"/>
          </a:p>
          <a:p>
            <a:pPr algn="r" rtl="1"/>
            <a:r>
              <a:rPr lang="en-US" sz="2600" dirty="0"/>
              <a:t>  </a:t>
            </a:r>
            <a:r>
              <a:rPr lang="en-US" sz="2600" dirty="0">
                <a:solidFill>
                  <a:srgbClr val="FFC000"/>
                </a:solidFill>
              </a:rPr>
              <a:t>Rattle</a:t>
            </a:r>
            <a:r>
              <a:rPr lang="he-IL" sz="2600" dirty="0"/>
              <a:t>- נשמע בזמן הפריחה מהקן וכתקשורת בין הפרחונים והבוגרים בתקופת הטיפול מחוץ לקן</a:t>
            </a:r>
            <a:endParaRPr lang="en-US" sz="2600" dirty="0"/>
          </a:p>
          <a:p>
            <a:pPr algn="r" rtl="1"/>
            <a:r>
              <a:rPr lang="en-US" sz="2600" dirty="0">
                <a:solidFill>
                  <a:srgbClr val="FFC000"/>
                </a:solidFill>
              </a:rPr>
              <a:t>Snore</a:t>
            </a:r>
            <a:r>
              <a:rPr lang="he-IL" sz="2600" dirty="0"/>
              <a:t> - נשמע לעיתים כתוספת לשירת ה-</a:t>
            </a:r>
            <a:r>
              <a:rPr lang="en-US" sz="2600" dirty="0"/>
              <a:t>long </a:t>
            </a:r>
            <a:r>
              <a:rPr lang="en-US" sz="2600" dirty="0" err="1"/>
              <a:t>thril</a:t>
            </a:r>
            <a:r>
              <a:rPr lang="en-US" sz="2600" dirty="0"/>
              <a:t> </a:t>
            </a:r>
          </a:p>
          <a:p>
            <a:pPr algn="r" rtl="1"/>
            <a:r>
              <a:rPr lang="en-US" sz="2600" dirty="0">
                <a:solidFill>
                  <a:srgbClr val="FFC000"/>
                </a:solidFill>
              </a:rPr>
              <a:t>Thin trill</a:t>
            </a:r>
            <a:r>
              <a:rPr lang="he-IL" sz="2600" dirty="0"/>
              <a:t> – נשמע לרוב בעת מפגש בין שני שלדגים , מלווה בדרך כלל בפריסת כנפיים</a:t>
            </a:r>
          </a:p>
          <a:p>
            <a:pPr algn="r" rtl="1"/>
            <a:r>
              <a:rPr lang="he-IL" sz="2600" dirty="0"/>
              <a:t>ועוד....</a:t>
            </a:r>
            <a:endParaRPr lang="en-US" sz="2600" dirty="0"/>
          </a:p>
        </p:txBody>
      </p:sp>
    </p:spTree>
    <p:extLst>
      <p:ext uri="{BB962C8B-B14F-4D97-AF65-F5344CB8AC3E}">
        <p14:creationId xmlns:p14="http://schemas.microsoft.com/office/powerpoint/2010/main" val="643993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3148</Words>
  <Application>Microsoft Office PowerPoint</Application>
  <PresentationFormat>Widescreen</PresentationFormat>
  <Paragraphs>624</Paragraphs>
  <Slides>58</Slides>
  <Notes>53</Notes>
  <HiddenSlides>0</HiddenSlides>
  <MMClips>3</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4" baseType="lpstr">
      <vt:lpstr>Arial</vt:lpstr>
      <vt:lpstr>Calibri</vt:lpstr>
      <vt:lpstr>Cambria Math</vt:lpstr>
      <vt:lpstr>Tw Cen MT</vt:lpstr>
      <vt:lpstr>Circuit</vt:lpstr>
      <vt:lpstr>Equation</vt:lpstr>
      <vt:lpstr>סיווג קולות השירה של השלדג לבן החזה</vt:lpstr>
      <vt:lpstr>הקדמה</vt:lpstr>
      <vt:lpstr>מטרות הפרויקט</vt:lpstr>
      <vt:lpstr>בעיות</vt:lpstr>
      <vt:lpstr>האות - קריאת השלדג</vt:lpstr>
      <vt:lpstr>מאפייני האות</vt:lpstr>
      <vt:lpstr>קריאות שונות</vt:lpstr>
      <vt:lpstr>קריאות שונות</vt:lpstr>
      <vt:lpstr>קריאות נוספות</vt:lpstr>
      <vt:lpstr>פירוט הכלים בהם נעשה שימוש בעבודה</vt:lpstr>
      <vt:lpstr>MFCC</vt:lpstr>
      <vt:lpstr>MFCC</vt:lpstr>
      <vt:lpstr>MFB</vt:lpstr>
      <vt:lpstr>FILTER BANK</vt:lpstr>
      <vt:lpstr>FILTER BANK</vt:lpstr>
      <vt:lpstr>FILTER BANK</vt:lpstr>
      <vt:lpstr>Feature extraction</vt:lpstr>
      <vt:lpstr>Data set</vt:lpstr>
      <vt:lpstr>k-means</vt:lpstr>
      <vt:lpstr>K-means</vt:lpstr>
      <vt:lpstr>k-means</vt:lpstr>
      <vt:lpstr>K-means</vt:lpstr>
      <vt:lpstr>Fisher iris data</vt:lpstr>
      <vt:lpstr>K-medoids</vt:lpstr>
      <vt:lpstr>K-medoids</vt:lpstr>
      <vt:lpstr>מדדי איכות החלוקה</vt:lpstr>
      <vt:lpstr>Rand index</vt:lpstr>
      <vt:lpstr>Silhouette</vt:lpstr>
      <vt:lpstr>ערכי סילואט עבור  K-means</vt:lpstr>
      <vt:lpstr> הצגה גרפית והפחתת מימדים</vt:lpstr>
      <vt:lpstr>pca</vt:lpstr>
      <vt:lpstr>t-SNE - t distributed Stochastic Neighbor Embedding</vt:lpstr>
      <vt:lpstr>T-sne</vt:lpstr>
      <vt:lpstr>SOM  - self organized map</vt:lpstr>
      <vt:lpstr>SOM  - self organized map</vt:lpstr>
      <vt:lpstr>SOM  </vt:lpstr>
      <vt:lpstr>למידה מודרכת</vt:lpstr>
      <vt:lpstr>למידה מודרכת</vt:lpstr>
      <vt:lpstr>רשת נוירונים מלאכותית</vt:lpstr>
      <vt:lpstr>יחידת חישוב בודדת perceptron </vt:lpstr>
      <vt:lpstr>רשת נוירונים מלאכותית</vt:lpstr>
      <vt:lpstr>תוצאות clustering</vt:lpstr>
      <vt:lpstr>תוצאות clustering</vt:lpstr>
      <vt:lpstr>תוצאות t-sne</vt:lpstr>
      <vt:lpstr>תוצאות t-sne</vt:lpstr>
      <vt:lpstr>תוצאות t-sne</vt:lpstr>
      <vt:lpstr>תוצאות SOM</vt:lpstr>
      <vt:lpstr>תוצאות רשת נוירונים </vt:lpstr>
      <vt:lpstr>תוצאות רשת נוירונים </vt:lpstr>
      <vt:lpstr>מסקנות</vt:lpstr>
      <vt:lpstr>סיכום</vt:lpstr>
      <vt:lpstr>Visualization using t-SNE </vt:lpstr>
      <vt:lpstr>t-SNE – cont.</vt:lpstr>
      <vt:lpstr>t-SNE – cont.</vt:lpstr>
      <vt:lpstr>t-SNE – cont.</vt:lpstr>
      <vt:lpstr>Kingfisher vocalizations</vt:lpstr>
      <vt:lpstr>תוצאות SOM</vt:lpstr>
      <vt:lpstr>SOM  - self organized 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סיווג קולות השירה של השלדג לבן החזה</dc:title>
  <dc:creator>Assaf</dc:creator>
  <cp:lastModifiedBy>Assaf</cp:lastModifiedBy>
  <cp:revision>6</cp:revision>
  <dcterms:created xsi:type="dcterms:W3CDTF">2020-08-23T17:21:55Z</dcterms:created>
  <dcterms:modified xsi:type="dcterms:W3CDTF">2020-08-23T17:35:35Z</dcterms:modified>
</cp:coreProperties>
</file>